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60" r:id="rId1"/>
  </p:sldMasterIdLst>
  <p:notesMasterIdLst>
    <p:notesMasterId r:id="rId52"/>
  </p:notesMasterIdLst>
  <p:sldIdLst>
    <p:sldId id="256" r:id="rId2"/>
    <p:sldId id="392" r:id="rId3"/>
    <p:sldId id="435" r:id="rId4"/>
    <p:sldId id="420" r:id="rId5"/>
    <p:sldId id="421" r:id="rId6"/>
    <p:sldId id="436" r:id="rId7"/>
    <p:sldId id="452" r:id="rId8"/>
    <p:sldId id="453" r:id="rId9"/>
    <p:sldId id="455" r:id="rId10"/>
    <p:sldId id="457" r:id="rId11"/>
    <p:sldId id="456" r:id="rId12"/>
    <p:sldId id="393" r:id="rId13"/>
    <p:sldId id="394" r:id="rId14"/>
    <p:sldId id="395" r:id="rId15"/>
    <p:sldId id="396" r:id="rId16"/>
    <p:sldId id="397" r:id="rId17"/>
    <p:sldId id="398" r:id="rId18"/>
    <p:sldId id="399" r:id="rId19"/>
    <p:sldId id="454" r:id="rId20"/>
    <p:sldId id="400" r:id="rId21"/>
    <p:sldId id="401" r:id="rId22"/>
    <p:sldId id="402" r:id="rId23"/>
    <p:sldId id="437" r:id="rId24"/>
    <p:sldId id="438" r:id="rId25"/>
    <p:sldId id="439" r:id="rId26"/>
    <p:sldId id="440" r:id="rId27"/>
    <p:sldId id="441" r:id="rId28"/>
    <p:sldId id="442" r:id="rId29"/>
    <p:sldId id="404" r:id="rId30"/>
    <p:sldId id="406" r:id="rId31"/>
    <p:sldId id="458" r:id="rId32"/>
    <p:sldId id="407" r:id="rId33"/>
    <p:sldId id="408" r:id="rId34"/>
    <p:sldId id="409" r:id="rId35"/>
    <p:sldId id="410" r:id="rId36"/>
    <p:sldId id="411" r:id="rId37"/>
    <p:sldId id="412" r:id="rId38"/>
    <p:sldId id="413" r:id="rId39"/>
    <p:sldId id="414" r:id="rId40"/>
    <p:sldId id="443" r:id="rId41"/>
    <p:sldId id="444" r:id="rId42"/>
    <p:sldId id="446" r:id="rId43"/>
    <p:sldId id="448" r:id="rId44"/>
    <p:sldId id="450" r:id="rId45"/>
    <p:sldId id="415" r:id="rId46"/>
    <p:sldId id="416" r:id="rId47"/>
    <p:sldId id="405" r:id="rId48"/>
    <p:sldId id="417" r:id="rId49"/>
    <p:sldId id="418" r:id="rId50"/>
    <p:sldId id="459" r:id="rId51"/>
  </p:sldIdLst>
  <p:sldSz cx="9144000" cy="6858000" type="screen4x3"/>
  <p:notesSz cx="6858000" cy="91440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046" autoAdjust="0"/>
  </p:normalViewPr>
  <p:slideViewPr>
    <p:cSldViewPr>
      <p:cViewPr varScale="1">
        <p:scale>
          <a:sx n="57" d="100"/>
          <a:sy n="57" d="100"/>
        </p:scale>
        <p:origin x="74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F61E2-3B94-429A-B556-60A38F36CBB3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F9376-9C26-4D8E-A786-07D622B5D5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17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35844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45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35847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48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5849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0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1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5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585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5854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A554237-E4EF-4611-8FD1-1E1609D5AF76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35855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35856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14FA27-6EC6-4173-8872-ADA2BA6E8095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15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356D7F-AB97-448C-9E2D-7EDF13073411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9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49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12977C-DBF2-4784-B93F-BF59C50EF31C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97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E5DFA2-F45F-4112-BAB5-666EBDEDF64B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60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DBD5D5-ABF2-4858-A470-B038F582542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23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DBD787-1A31-4E86-A532-8B786846A2BE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4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A7AA1C-5056-42D1-866B-0A9A81F0C2A2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4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2D85E1-C5F9-4577-B34A-9BF774A54AAB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70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25D8E4-E7B6-43CB-9F41-0709EE4C5FE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8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482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482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fld id="{E621EB82-8B86-46BC-AA2B-7176BFB63451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3482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3482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i-analytics.ai/7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opencv.com/fcos-anchor-free-object-detection-explained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host.robots.ox.ac.uk/pascal/VOC/voc2012/VOCtrainval_11-May-2012.tar" TargetMode="External"/><Relationship Id="rId2" Type="http://schemas.openxmlformats.org/officeDocument/2006/relationships/hyperlink" Target="http://host.robots.ox.ac.uk/pascal/VO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rage.googleapis.com/openimages/web/index.html" TargetMode="External"/><Relationship Id="rId5" Type="http://schemas.openxmlformats.org/officeDocument/2006/relationships/hyperlink" Target="https://cocodataset.org/#download" TargetMode="External"/><Relationship Id="rId4" Type="http://schemas.openxmlformats.org/officeDocument/2006/relationships/hyperlink" Target="https://cocodataset.org/#ho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Object detection 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90600" y="3886200"/>
            <a:ext cx="6781800" cy="1752600"/>
          </a:xfrm>
        </p:spPr>
        <p:txBody>
          <a:bodyPr/>
          <a:lstStyle/>
          <a:p>
            <a:pPr algn="r"/>
            <a:r>
              <a:rPr lang="en-US" dirty="0" smtClean="0"/>
              <a:t>Sang Yup Lee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8" y="2017713"/>
            <a:ext cx="2855912" cy="4114800"/>
          </a:xfrm>
        </p:spPr>
        <p:txBody>
          <a:bodyPr/>
          <a:lstStyle/>
          <a:p>
            <a:r>
              <a:rPr lang="en-US" altLang="ko-KR" sz="2400" dirty="0" smtClean="0"/>
              <a:t>PASCAL VOC format</a:t>
            </a:r>
          </a:p>
          <a:p>
            <a:pPr lvl="1"/>
            <a:r>
              <a:rPr lang="en-US" altLang="ko-KR" sz="2000" dirty="0" smtClean="0"/>
              <a:t>XML files (one file for each image)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 descr="https://miro.medium.com/v2/resize:fit:848/1*J84PBv70HWVW_tJ2zQwd4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017713"/>
            <a:ext cx="4114800" cy="466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371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MS COCO format</a:t>
            </a:r>
          </a:p>
          <a:p>
            <a:pPr lvl="1"/>
            <a:r>
              <a:rPr lang="en-US" altLang="ko-KR" sz="2000" dirty="0" err="1" smtClean="0"/>
              <a:t>json</a:t>
            </a:r>
            <a:r>
              <a:rPr lang="en-US" altLang="ko-KR" sz="2000" dirty="0" smtClean="0"/>
              <a:t> file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924054"/>
            <a:ext cx="7577718" cy="328613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19420" y="189899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COCO Bounding box: (x-top left, y-top left, width, height)</a:t>
            </a:r>
            <a:endParaRPr lang="ko-KR" altLang="en-US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>
            <a:off x="5867400" y="2362200"/>
            <a:ext cx="838200" cy="28956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18485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 err="1" smtClean="0"/>
              <a:t>SSD</a:t>
            </a:r>
            <a:r>
              <a:rPr lang="en-US" altLang="ko-KR" cap="none" dirty="0" smtClean="0"/>
              <a:t> (Single shot detection)</a:t>
            </a:r>
            <a:endParaRPr lang="ko-KR" alt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977C-DBF2-4784-B93F-BF59C50EF31C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9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7" y="2017713"/>
            <a:ext cx="7761287" cy="4114800"/>
          </a:xfrm>
        </p:spPr>
        <p:txBody>
          <a:bodyPr/>
          <a:lstStyle/>
          <a:p>
            <a:r>
              <a:rPr lang="en-US" altLang="ko-KR" sz="2400" dirty="0" err="1" smtClean="0"/>
              <a:t>SSD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소개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지도학습의 한 종류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다음과 같은 정답 이미지 존재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SSD</a:t>
            </a:r>
            <a:r>
              <a:rPr lang="ko-KR" altLang="en-US" sz="2000" dirty="0" smtClean="0"/>
              <a:t>를 통해서 </a:t>
            </a:r>
            <a:r>
              <a:rPr lang="en-US" altLang="ko-KR" sz="2000" dirty="0" err="1" smtClean="0"/>
              <a:t>GTBB</a:t>
            </a:r>
            <a:r>
              <a:rPr lang="ko-KR" altLang="en-US" sz="2000" dirty="0" smtClean="0"/>
              <a:t>를 찾고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각 </a:t>
            </a:r>
            <a:r>
              <a:rPr lang="en-US" altLang="ko-KR" sz="2000" dirty="0" err="1" smtClean="0"/>
              <a:t>GTBB</a:t>
            </a:r>
            <a:r>
              <a:rPr lang="ko-KR" altLang="en-US" sz="2000" dirty="0" smtClean="0"/>
              <a:t>에 속한 </a:t>
            </a:r>
            <a:r>
              <a:rPr lang="en-US" altLang="ko-KR" sz="2000" dirty="0" smtClean="0"/>
              <a:t>object</a:t>
            </a:r>
            <a:r>
              <a:rPr lang="ko-KR" altLang="en-US" sz="2000" dirty="0" smtClean="0"/>
              <a:t>를 예측해야 함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9283" y="4419600"/>
            <a:ext cx="2066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정답 경계상자</a:t>
            </a:r>
            <a:endParaRPr lang="en-US" altLang="ko-KR" dirty="0" smtClean="0"/>
          </a:p>
          <a:p>
            <a:r>
              <a:rPr lang="en-US" altLang="ko-KR" dirty="0" smtClean="0"/>
              <a:t>(Ground Truth Bounding Box, </a:t>
            </a:r>
            <a:r>
              <a:rPr lang="en-US" altLang="ko-KR" dirty="0" err="1" smtClean="0"/>
              <a:t>GTBB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382" y="3799919"/>
            <a:ext cx="4312910" cy="2589213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8" idx="3"/>
          </p:cNvCxnSpPr>
          <p:nvPr/>
        </p:nvCxnSpPr>
        <p:spPr bwMode="auto">
          <a:xfrm flipV="1">
            <a:off x="2216090" y="4724401"/>
            <a:ext cx="1365310" cy="2953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8" idx="3"/>
          </p:cNvCxnSpPr>
          <p:nvPr/>
        </p:nvCxnSpPr>
        <p:spPr bwMode="auto">
          <a:xfrm>
            <a:off x="2216090" y="5019765"/>
            <a:ext cx="3803710" cy="4666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3733800" y="411480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cat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4224" y="427886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cat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33800" y="1048434"/>
            <a:ext cx="533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Liu, W.,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Anguelov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D.,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Erhan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D.,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Szegedy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C., Reed, S., Fu, C. Y., &amp; Berg, A. C. (2016, October).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Ssd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: Single shot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multibox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detector. In </a:t>
            </a:r>
            <a:r>
              <a:rPr lang="en-US" altLang="ko-KR" sz="1200" i="1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European conference on computer vision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 (pp. 21-37). Springer, Cham.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98808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smtClean="0"/>
              <a:t>Anchor box </a:t>
            </a:r>
            <a:r>
              <a:rPr lang="ko-KR" altLang="en-US" sz="2000" dirty="0" smtClean="0"/>
              <a:t>사용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그러면 우리는 어떻게 다음과 같은 이미지가 입력되었을 때 정답 경계상자를 찾을 수 있을까요</a:t>
            </a:r>
            <a:r>
              <a:rPr lang="en-US" altLang="ko-KR" sz="1800" dirty="0" smtClean="0"/>
              <a:t>?</a:t>
            </a:r>
          </a:p>
          <a:p>
            <a:pPr lvl="1"/>
            <a:r>
              <a:rPr lang="ko-KR" altLang="en-US" sz="1800" dirty="0" smtClean="0"/>
              <a:t>아무것도 없는 상태에서 </a:t>
            </a:r>
            <a:r>
              <a:rPr lang="en-US" altLang="ko-KR" sz="1800" dirty="0" err="1" smtClean="0"/>
              <a:t>GTBB</a:t>
            </a:r>
            <a:r>
              <a:rPr lang="ko-KR" altLang="en-US" sz="1800" dirty="0" smtClean="0"/>
              <a:t>를 예측하는 것은 어려움</a:t>
            </a:r>
            <a:endParaRPr lang="en-US" altLang="ko-KR" sz="1800" dirty="0" smtClean="0"/>
          </a:p>
          <a:p>
            <a:pPr lvl="1"/>
            <a:r>
              <a:rPr lang="en-US" altLang="ko-KR" sz="1800" dirty="0" err="1" smtClean="0"/>
              <a:t>SSD</a:t>
            </a:r>
            <a:r>
              <a:rPr lang="ko-KR" altLang="en-US" sz="1800" dirty="0" smtClean="0"/>
              <a:t>는 이를 위해서 기본상자를 사용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 이를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anchor box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라고 함</a:t>
            </a:r>
            <a:endParaRPr lang="en-US" altLang="ko-KR" sz="1800" dirty="0" smtClean="0"/>
          </a:p>
          <a:p>
            <a:pPr lvl="1"/>
            <a:endParaRPr lang="ko-KR" alt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924" y="3805795"/>
            <a:ext cx="4051226" cy="232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44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8" y="2017713"/>
            <a:ext cx="4151312" cy="4114800"/>
          </a:xfrm>
        </p:spPr>
        <p:txBody>
          <a:bodyPr/>
          <a:lstStyle/>
          <a:p>
            <a:r>
              <a:rPr lang="en-US" altLang="ko-KR" sz="2400" dirty="0" smtClean="0"/>
              <a:t>Anchor box (AB)</a:t>
            </a:r>
          </a:p>
          <a:p>
            <a:pPr lvl="1"/>
            <a:r>
              <a:rPr lang="ko-KR" altLang="en-US" sz="2000" dirty="0" smtClean="0"/>
              <a:t>다양한 위치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크기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형태의 </a:t>
            </a:r>
            <a:r>
              <a:rPr lang="en-US" altLang="ko-KR" sz="2000" dirty="0" smtClean="0"/>
              <a:t>anchor box </a:t>
            </a:r>
            <a:r>
              <a:rPr lang="ko-KR" altLang="en-US" sz="2000" dirty="0" smtClean="0"/>
              <a:t>사용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SSD</a:t>
            </a:r>
            <a:r>
              <a:rPr lang="ko-KR" altLang="en-US" sz="2000" dirty="0" smtClean="0"/>
              <a:t>는 이러한 </a:t>
            </a:r>
            <a:r>
              <a:rPr lang="en-US" altLang="ko-KR" sz="2000" dirty="0" smtClean="0"/>
              <a:t>AB</a:t>
            </a:r>
            <a:r>
              <a:rPr lang="ko-KR" altLang="en-US" sz="2000" dirty="0" smtClean="0"/>
              <a:t>를 기준점으로 </a:t>
            </a:r>
            <a:r>
              <a:rPr lang="en-US" altLang="ko-KR" sz="2000" dirty="0" smtClean="0"/>
              <a:t>AB</a:t>
            </a:r>
            <a:r>
              <a:rPr lang="ko-KR" altLang="en-US" sz="2000" dirty="0" smtClean="0"/>
              <a:t>로부터 </a:t>
            </a:r>
            <a:r>
              <a:rPr lang="en-US" altLang="ko-KR" sz="2000" dirty="0" err="1" smtClean="0"/>
              <a:t>GTBB</a:t>
            </a:r>
            <a:r>
              <a:rPr lang="ko-KR" altLang="en-US" sz="2000" dirty="0" smtClean="0"/>
              <a:t>가 얼마나 떨어져 있는지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즉</a:t>
            </a:r>
            <a:r>
              <a:rPr lang="en-US" altLang="ko-KR" sz="2000" dirty="0" smtClean="0"/>
              <a:t>, offset </a:t>
            </a:r>
            <a:r>
              <a:rPr lang="ko-KR" altLang="en-US" sz="2000" dirty="0" smtClean="0"/>
              <a:t>정도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그리고 해당 </a:t>
            </a:r>
            <a:r>
              <a:rPr lang="en-US" altLang="ko-KR" sz="2000" dirty="0" err="1" smtClean="0"/>
              <a:t>GTBB</a:t>
            </a:r>
            <a:r>
              <a:rPr lang="ko-KR" altLang="en-US" sz="2000" dirty="0" smtClean="0"/>
              <a:t>에 존재하는 </a:t>
            </a:r>
            <a:r>
              <a:rPr lang="en-US" altLang="ko-KR" sz="2000" dirty="0" smtClean="0"/>
              <a:t>object</a:t>
            </a:r>
            <a:r>
              <a:rPr lang="ko-KR" altLang="en-US" sz="2000" dirty="0" smtClean="0"/>
              <a:t>가 무엇인지를 예측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356" y="2204248"/>
            <a:ext cx="3990619" cy="351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5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Anchor box (cont’d)</a:t>
            </a:r>
          </a:p>
          <a:p>
            <a:pPr lvl="1"/>
            <a:r>
              <a:rPr lang="ko-KR" altLang="en-US" sz="2000" dirty="0" smtClean="0"/>
              <a:t>그렇다면 </a:t>
            </a:r>
            <a:r>
              <a:rPr lang="en-US" altLang="ko-KR" sz="2000" dirty="0" err="1" smtClean="0"/>
              <a:t>SSD</a:t>
            </a:r>
            <a:r>
              <a:rPr lang="ko-KR" altLang="en-US" sz="2000" dirty="0" smtClean="0"/>
              <a:t>는 </a:t>
            </a:r>
            <a:r>
              <a:rPr lang="en-US" altLang="ko-KR" sz="2000" dirty="0" smtClean="0"/>
              <a:t>anchor box</a:t>
            </a:r>
            <a:r>
              <a:rPr lang="ko-KR" altLang="en-US" sz="2000" dirty="0" smtClean="0"/>
              <a:t>를 어떻게 혹은 몇 개를 설정할까요</a:t>
            </a:r>
            <a:r>
              <a:rPr lang="en-US" altLang="ko-KR" sz="2000" dirty="0" smtClean="0"/>
              <a:t>?</a:t>
            </a:r>
          </a:p>
          <a:p>
            <a:pPr lvl="1"/>
            <a:r>
              <a:rPr lang="ko-KR" altLang="en-US" sz="2000" dirty="0" smtClean="0"/>
              <a:t>원본 이미지를 그대로 사용하지 않고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VGG16</a:t>
            </a:r>
            <a:r>
              <a:rPr lang="ko-KR" altLang="en-US" sz="2000" dirty="0" smtClean="0"/>
              <a:t>과 같은 사전 학습 모형을 통해 추출된 </a:t>
            </a:r>
            <a:r>
              <a:rPr lang="en-US" altLang="ko-KR" sz="2000" dirty="0" smtClean="0"/>
              <a:t>feature map</a:t>
            </a:r>
            <a:r>
              <a:rPr lang="ko-KR" altLang="en-US" sz="2000" dirty="0" smtClean="0"/>
              <a:t>을 사용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도출되는 </a:t>
            </a:r>
            <a:r>
              <a:rPr lang="en-US" altLang="ko-KR" sz="2000" dirty="0" smtClean="0"/>
              <a:t>feature map</a:t>
            </a:r>
            <a:r>
              <a:rPr lang="ko-KR" altLang="en-US" sz="2000" dirty="0" smtClean="0"/>
              <a:t>을 사용해서 크기와 형태가 다른 여러 개의 </a:t>
            </a:r>
            <a:r>
              <a:rPr lang="en-US" altLang="ko-KR" sz="2000" dirty="0"/>
              <a:t>anchor box</a:t>
            </a:r>
            <a:r>
              <a:rPr lang="ko-KR" altLang="en-US" sz="2000" dirty="0"/>
              <a:t>를 </a:t>
            </a:r>
            <a:r>
              <a:rPr lang="ko-KR" altLang="en-US" sz="2000" dirty="0" smtClean="0"/>
              <a:t>생성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anchor box</a:t>
            </a:r>
            <a:r>
              <a:rPr lang="ko-KR" altLang="en-US" sz="2000" dirty="0"/>
              <a:t>를 </a:t>
            </a:r>
            <a:r>
              <a:rPr lang="ko-KR" altLang="en-US" sz="2000" dirty="0" smtClean="0"/>
              <a:t>이용하여 원본 이미지에 </a:t>
            </a:r>
            <a:r>
              <a:rPr lang="ko-KR" altLang="en-US" sz="2000" dirty="0"/>
              <a:t>존재하는 </a:t>
            </a:r>
            <a:r>
              <a:rPr lang="en-US" altLang="ko-KR" sz="2000" dirty="0" err="1"/>
              <a:t>GTBB</a:t>
            </a:r>
            <a:r>
              <a:rPr lang="ko-KR" altLang="en-US" sz="2000" dirty="0"/>
              <a:t>를 찾는 방식으로 작동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49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99" y="2128838"/>
            <a:ext cx="8181975" cy="4114800"/>
          </a:xfrm>
        </p:spPr>
        <p:txBody>
          <a:bodyPr/>
          <a:lstStyle/>
          <a:p>
            <a:r>
              <a:rPr lang="en-US" altLang="ko-KR" sz="2000" dirty="0" smtClean="0"/>
              <a:t>Feature map </a:t>
            </a:r>
            <a:r>
              <a:rPr lang="ko-KR" altLang="en-US" sz="2000" dirty="0" smtClean="0"/>
              <a:t>추출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SSD</a:t>
            </a:r>
            <a:r>
              <a:rPr lang="ko-KR" altLang="en-US" sz="1800" dirty="0" smtClean="0"/>
              <a:t>의 경우</a:t>
            </a:r>
            <a:r>
              <a:rPr lang="en-US" altLang="ko-KR" sz="1800" dirty="0" smtClean="0"/>
              <a:t>, object detection</a:t>
            </a:r>
            <a:r>
              <a:rPr lang="ko-KR" altLang="en-US" sz="1800" dirty="0" smtClean="0"/>
              <a:t>을 위해서 사용하는 </a:t>
            </a:r>
            <a:r>
              <a:rPr lang="en-US" altLang="ko-KR" sz="1800" dirty="0" smtClean="0"/>
              <a:t>feature map</a:t>
            </a:r>
            <a:r>
              <a:rPr lang="ko-KR" altLang="en-US" sz="1800" dirty="0" smtClean="0"/>
              <a:t>의 수 </a:t>
            </a:r>
            <a:r>
              <a:rPr lang="en-US" altLang="ko-KR" sz="1800" dirty="0" smtClean="0"/>
              <a:t>6</a:t>
            </a:r>
            <a:r>
              <a:rPr lang="ko-KR" altLang="en-US" sz="1800" dirty="0" smtClean="0"/>
              <a:t>개 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더 많은 </a:t>
            </a:r>
            <a:r>
              <a:rPr lang="en-US" altLang="ko-KR" sz="1600" dirty="0" smtClean="0"/>
              <a:t>feature map</a:t>
            </a:r>
            <a:r>
              <a:rPr lang="ko-KR" altLang="en-US" sz="1600" dirty="0" smtClean="0"/>
              <a:t>이 도출되지만 그 중 특정 </a:t>
            </a:r>
            <a:r>
              <a:rPr lang="en-US" altLang="ko-KR" sz="1600" dirty="0" smtClean="0"/>
              <a:t>6</a:t>
            </a:r>
            <a:r>
              <a:rPr lang="ko-KR" altLang="en-US" sz="1600" dirty="0" smtClean="0"/>
              <a:t>개만 사용</a:t>
            </a:r>
            <a:endParaRPr lang="en-US" altLang="ko-KR" sz="1600" dirty="0" smtClean="0"/>
          </a:p>
          <a:p>
            <a:pPr lvl="1"/>
            <a:r>
              <a:rPr lang="en-US" altLang="ko-KR" sz="1800" dirty="0" smtClean="0"/>
              <a:t>1</a:t>
            </a:r>
            <a:r>
              <a:rPr lang="ko-KR" altLang="en-US" sz="1800" dirty="0" smtClean="0"/>
              <a:t>차적으로 </a:t>
            </a:r>
            <a:r>
              <a:rPr lang="en-US" altLang="ko-KR" sz="1800" dirty="0" err="1" smtClean="0"/>
              <a:t>VGG16</a:t>
            </a:r>
            <a:r>
              <a:rPr lang="ko-KR" altLang="en-US" sz="1800" dirty="0" smtClean="0"/>
              <a:t>과 같은 사전학습모형 </a:t>
            </a:r>
            <a:r>
              <a:rPr lang="en-US" altLang="ko-KR" sz="1800" dirty="0" smtClean="0"/>
              <a:t>(backbone </a:t>
            </a:r>
            <a:r>
              <a:rPr lang="ko-KR" altLang="en-US" sz="1800" dirty="0" smtClean="0"/>
              <a:t>네트워크라고 함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를 사용해서 </a:t>
            </a:r>
            <a:r>
              <a:rPr lang="en-US" altLang="ko-KR" sz="1800" dirty="0" smtClean="0"/>
              <a:t>feature map </a:t>
            </a:r>
            <a:r>
              <a:rPr lang="ko-KR" altLang="en-US" sz="1800" dirty="0" smtClean="0"/>
              <a:t>추출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이후 추가적인 합성곱 필터를 사용하여 </a:t>
            </a:r>
            <a:r>
              <a:rPr lang="en-US" altLang="ko-KR" sz="1800" dirty="0" smtClean="0"/>
              <a:t>6</a:t>
            </a:r>
            <a:r>
              <a:rPr lang="ko-KR" altLang="en-US" sz="1800" dirty="0" smtClean="0"/>
              <a:t>개의 </a:t>
            </a:r>
            <a:r>
              <a:rPr lang="en-US" altLang="ko-KR" sz="1800" dirty="0" smtClean="0"/>
              <a:t>feature map </a:t>
            </a:r>
            <a:r>
              <a:rPr lang="ko-KR" altLang="en-US" sz="1800" dirty="0" smtClean="0"/>
              <a:t>추출</a:t>
            </a:r>
            <a:endParaRPr lang="en-US" altLang="ko-KR" sz="1800" dirty="0" smtClean="0"/>
          </a:p>
          <a:p>
            <a:pPr lvl="1"/>
            <a:r>
              <a:rPr lang="en-US" altLang="ko-KR" sz="1800" dirty="0" err="1" smtClean="0"/>
              <a:t>VGG16</a:t>
            </a:r>
            <a:r>
              <a:rPr lang="ko-KR" altLang="en-US" sz="1800" dirty="0" smtClean="0"/>
              <a:t>이 추출한 </a:t>
            </a:r>
            <a:r>
              <a:rPr lang="en-US" altLang="ko-KR" sz="1800" dirty="0" smtClean="0"/>
              <a:t>feature map </a:t>
            </a:r>
            <a:r>
              <a:rPr lang="ko-KR" altLang="en-US" sz="1800" dirty="0" smtClean="0"/>
              <a:t>중 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개 사용 </a:t>
            </a:r>
            <a:r>
              <a:rPr lang="en-US" altLang="ko-KR" sz="1800" dirty="0" smtClean="0"/>
              <a:t>+ </a:t>
            </a:r>
            <a:r>
              <a:rPr lang="ko-KR" altLang="en-US" sz="1800" dirty="0" smtClean="0"/>
              <a:t>추가 </a:t>
            </a:r>
            <a:r>
              <a:rPr lang="en-US" altLang="ko-KR" sz="1800" dirty="0" smtClean="0"/>
              <a:t>convolutional layer</a:t>
            </a:r>
            <a:r>
              <a:rPr lang="ko-KR" altLang="en-US" sz="1800" dirty="0" smtClean="0"/>
              <a:t>가 추출한 </a:t>
            </a:r>
            <a:r>
              <a:rPr lang="en-US" altLang="ko-KR" sz="1800" dirty="0" smtClean="0"/>
              <a:t>6</a:t>
            </a:r>
            <a:r>
              <a:rPr lang="ko-KR" altLang="en-US" sz="1800" dirty="0" smtClean="0"/>
              <a:t>개 중 </a:t>
            </a:r>
            <a:r>
              <a:rPr lang="en-US" altLang="ko-KR" sz="1800" dirty="0" smtClean="0"/>
              <a:t>5</a:t>
            </a:r>
            <a:r>
              <a:rPr lang="ko-KR" altLang="en-US" sz="1800" dirty="0" smtClean="0"/>
              <a:t>개 사용</a:t>
            </a:r>
            <a:endParaRPr lang="en-US" altLang="ko-KR" sz="1800" dirty="0" smtClean="0"/>
          </a:p>
          <a:p>
            <a:pPr lvl="2"/>
            <a:r>
              <a:rPr lang="en-US" altLang="ko-KR" sz="1400" dirty="0" smtClean="0"/>
              <a:t>Feature map </a:t>
            </a:r>
            <a:r>
              <a:rPr lang="ko-KR" altLang="en-US" sz="1400" dirty="0" smtClean="0"/>
              <a:t>마다의 크기가 다름 </a:t>
            </a:r>
            <a:r>
              <a:rPr lang="en-US" altLang="ko-KR" sz="1400" dirty="0" smtClean="0"/>
              <a:t>(receptive field</a:t>
            </a:r>
            <a:r>
              <a:rPr lang="ko-KR" altLang="en-US" sz="1400" dirty="0" smtClean="0"/>
              <a:t>의 크기가 다름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en-US" altLang="ko-KR" sz="1800" dirty="0"/>
              <a:t>multi-scale object </a:t>
            </a:r>
            <a:r>
              <a:rPr lang="en-US" altLang="ko-KR" sz="1800" dirty="0" smtClean="0"/>
              <a:t>detection</a:t>
            </a:r>
          </a:p>
          <a:p>
            <a:pPr lvl="2"/>
            <a:r>
              <a:rPr lang="ko-KR" altLang="en-US" sz="1400" dirty="0" smtClean="0"/>
              <a:t>크기가 다른 여러 개의 </a:t>
            </a:r>
            <a:r>
              <a:rPr lang="en-US" altLang="ko-KR" sz="1400" dirty="0" smtClean="0"/>
              <a:t>feature map</a:t>
            </a:r>
            <a:r>
              <a:rPr lang="ko-KR" altLang="en-US" sz="1400" dirty="0" smtClean="0"/>
              <a:t>을 사용하여 물체 탐지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다양한 크기의 물체를 잘 찾을 수 있음</a:t>
            </a:r>
            <a:endParaRPr lang="en-US" altLang="ko-KR" sz="1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9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Feature map </a:t>
            </a:r>
            <a:r>
              <a:rPr lang="ko-KR" altLang="en-US" sz="2400" dirty="0" smtClean="0"/>
              <a:t>추출 </a:t>
            </a:r>
            <a:r>
              <a:rPr lang="en-US" altLang="ko-KR" sz="2400" dirty="0" smtClean="0"/>
              <a:t>(cont’d)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 descr="Image for post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94" y="2438400"/>
            <a:ext cx="8824294" cy="3805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3603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각 </a:t>
            </a:r>
            <a:r>
              <a:rPr lang="en-US" altLang="ko-KR" sz="2400" dirty="0" smtClean="0"/>
              <a:t>feature map </a:t>
            </a:r>
            <a:r>
              <a:rPr lang="ko-KR" altLang="en-US" sz="2400" dirty="0" smtClean="0"/>
              <a:t>에서 사용되는 </a:t>
            </a:r>
            <a:r>
              <a:rPr lang="en-US" altLang="ko-KR" sz="2400" dirty="0" smtClean="0"/>
              <a:t>anchor box</a:t>
            </a:r>
            <a:r>
              <a:rPr lang="ko-KR" altLang="en-US" sz="2400" dirty="0" smtClean="0"/>
              <a:t>의 수 상이</a:t>
            </a:r>
            <a:endParaRPr lang="ko-KR" alt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76" y="2895600"/>
            <a:ext cx="8181975" cy="2173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0255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Object detection (</a:t>
            </a:r>
            <a:r>
              <a:rPr lang="ko-KR" altLang="en-US" sz="2400" dirty="0" smtClean="0"/>
              <a:t>물체 탐지 또는 객체 탐지</a:t>
            </a:r>
            <a:r>
              <a:rPr lang="en-US" altLang="ko-KR" sz="2400" dirty="0" smtClean="0"/>
              <a:t>)</a:t>
            </a:r>
          </a:p>
          <a:p>
            <a:pPr lvl="1"/>
            <a:r>
              <a:rPr lang="ko-KR" altLang="ko-KR" sz="2000" dirty="0"/>
              <a:t>여러 개의 사물을 담고 있는 이미지에 대해서 각 사물이 무엇이고</a:t>
            </a:r>
            <a:r>
              <a:rPr lang="en-US" altLang="ko-KR" sz="2000" dirty="0"/>
              <a:t>, </a:t>
            </a:r>
            <a:r>
              <a:rPr lang="ko-KR" altLang="ko-KR" sz="2000" dirty="0"/>
              <a:t>각 이미지 내에서 각 사물의 위치가 어떻게 되는지를 맞히는 것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F79B-6B87-4C78-B523-2889CC78BCA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701" y="3476622"/>
            <a:ext cx="4953000" cy="27354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744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8" y="2017713"/>
            <a:ext cx="4608512" cy="4114800"/>
          </a:xfrm>
        </p:spPr>
        <p:txBody>
          <a:bodyPr/>
          <a:lstStyle/>
          <a:p>
            <a:r>
              <a:rPr lang="en-US" altLang="ko-KR" sz="2400" dirty="0" smtClean="0"/>
              <a:t>Feature map</a:t>
            </a:r>
            <a:r>
              <a:rPr lang="ko-KR" altLang="en-US" sz="2400" dirty="0" smtClean="0"/>
              <a:t>에 </a:t>
            </a:r>
            <a:r>
              <a:rPr lang="en-US" altLang="ko-KR" sz="2400" dirty="0" smtClean="0"/>
              <a:t>anchor box</a:t>
            </a:r>
            <a:r>
              <a:rPr lang="ko-KR" altLang="en-US" sz="2400" dirty="0" smtClean="0"/>
              <a:t>들 설정하기</a:t>
            </a:r>
            <a:endParaRPr lang="en-US" altLang="ko-KR" sz="2400" dirty="0" smtClean="0"/>
          </a:p>
          <a:p>
            <a:pPr lvl="1"/>
            <a:r>
              <a:rPr lang="ko-KR" altLang="ko-KR" sz="2000" dirty="0"/>
              <a:t>각 </a:t>
            </a:r>
            <a:r>
              <a:rPr lang="en-US" altLang="ko-KR" sz="2000" dirty="0"/>
              <a:t>feature map</a:t>
            </a:r>
            <a:r>
              <a:rPr lang="ko-KR" altLang="ko-KR" sz="2000" dirty="0"/>
              <a:t>를 이용해서 </a:t>
            </a:r>
            <a:r>
              <a:rPr lang="en-US" altLang="ko-KR" sz="2000" dirty="0"/>
              <a:t>object detection</a:t>
            </a:r>
            <a:r>
              <a:rPr lang="ko-KR" altLang="ko-KR" sz="2000" dirty="0"/>
              <a:t>을 </a:t>
            </a:r>
            <a:r>
              <a:rPr lang="ko-KR" altLang="ko-KR" sz="2000" dirty="0" smtClean="0"/>
              <a:t>하기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위해</a:t>
            </a:r>
            <a:r>
              <a:rPr lang="ko-KR" altLang="ko-KR" sz="2000" dirty="0" smtClean="0"/>
              <a:t> 각 </a:t>
            </a:r>
            <a:r>
              <a:rPr lang="en-US" altLang="ko-KR" sz="2000" dirty="0"/>
              <a:t>feature map</a:t>
            </a:r>
            <a:r>
              <a:rPr lang="ko-KR" altLang="ko-KR" sz="2000" dirty="0"/>
              <a:t>에 대해서 </a:t>
            </a:r>
            <a:r>
              <a:rPr lang="ko-KR" altLang="ko-KR" sz="2000" dirty="0" smtClean="0"/>
              <a:t>여러</a:t>
            </a:r>
            <a:r>
              <a:rPr lang="en-US" altLang="ko-KR" sz="2000" dirty="0" smtClean="0"/>
              <a:t> </a:t>
            </a:r>
            <a:r>
              <a:rPr lang="ko-KR" altLang="ko-KR" sz="2000" dirty="0" smtClean="0"/>
              <a:t>개의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anchor </a:t>
            </a:r>
            <a:r>
              <a:rPr lang="en-US" altLang="ko-KR" sz="2000" dirty="0" smtClean="0"/>
              <a:t>box </a:t>
            </a:r>
            <a:r>
              <a:rPr lang="ko-KR" altLang="en-US" sz="2000" dirty="0" smtClean="0"/>
              <a:t>설정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하나의 </a:t>
            </a:r>
            <a:r>
              <a:rPr lang="en-US" altLang="ko-KR" sz="2000" dirty="0" smtClean="0"/>
              <a:t>feature map</a:t>
            </a:r>
            <a:r>
              <a:rPr lang="ko-KR" altLang="en-US" sz="2000" dirty="0" smtClean="0"/>
              <a:t>은 오른쪽과 같은 격자판 </a:t>
            </a:r>
            <a:r>
              <a:rPr lang="en-US" altLang="ko-KR" sz="2000" dirty="0" smtClean="0"/>
              <a:t>(grid)</a:t>
            </a:r>
            <a:r>
              <a:rPr lang="ko-KR" altLang="en-US" sz="2000" dirty="0" smtClean="0"/>
              <a:t>라고 생각할 수 있음 </a:t>
            </a:r>
            <a:r>
              <a:rPr lang="en-US" altLang="ko-KR" sz="2000" dirty="0" smtClean="0"/>
              <a:t>(depth </a:t>
            </a:r>
            <a:r>
              <a:rPr lang="ko-KR" altLang="en-US" sz="2000" dirty="0" smtClean="0"/>
              <a:t>생략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ko-KR" altLang="en-US" sz="2000" dirty="0" smtClean="0"/>
              <a:t>설명을 위해 가로</a:t>
            </a:r>
            <a:r>
              <a:rPr lang="en-US" altLang="ko-KR" sz="2000" dirty="0" smtClean="0"/>
              <a:t>x</a:t>
            </a:r>
            <a:r>
              <a:rPr lang="ko-KR" altLang="en-US" sz="2000" dirty="0" smtClean="0"/>
              <a:t>세로가 </a:t>
            </a:r>
            <a:r>
              <a:rPr lang="en-US" altLang="ko-KR" sz="2000" dirty="0" err="1" smtClean="0"/>
              <a:t>5x5</a:t>
            </a:r>
            <a:r>
              <a:rPr lang="ko-KR" altLang="en-US" sz="2000" dirty="0" smtClean="0"/>
              <a:t>인 </a:t>
            </a:r>
            <a:r>
              <a:rPr lang="en-US" altLang="ko-KR" sz="2000" dirty="0" smtClean="0"/>
              <a:t>feature map</a:t>
            </a:r>
            <a:r>
              <a:rPr lang="ko-KR" altLang="en-US" sz="2000" dirty="0" smtClean="0"/>
              <a:t>을 예로 사용</a:t>
            </a:r>
            <a:endParaRPr lang="en-US" altLang="ko-KR" sz="2000" dirty="0" smtClean="0"/>
          </a:p>
          <a:p>
            <a:pPr lvl="2"/>
            <a:r>
              <a:rPr lang="en-US" altLang="ko-KR" sz="1600" dirty="0" smtClean="0"/>
              <a:t>25</a:t>
            </a:r>
            <a:r>
              <a:rPr lang="ko-KR" altLang="en-US" sz="1600" dirty="0" smtClean="0"/>
              <a:t>개의 </a:t>
            </a:r>
            <a:r>
              <a:rPr lang="en-US" altLang="ko-KR" sz="1600" dirty="0" smtClean="0"/>
              <a:t>cell </a:t>
            </a:r>
            <a:r>
              <a:rPr lang="ko-KR" altLang="en-US" sz="1600" dirty="0" smtClean="0"/>
              <a:t>존재</a:t>
            </a:r>
            <a:endParaRPr lang="ko-KR" alt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485" y="2603772"/>
            <a:ext cx="2867490" cy="30350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4453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000" dirty="0"/>
                  <a:t>Feature map</a:t>
                </a:r>
                <a:r>
                  <a:rPr lang="ko-KR" altLang="en-US" sz="2000" dirty="0"/>
                  <a:t>에 </a:t>
                </a:r>
                <a:r>
                  <a:rPr lang="en-US" altLang="ko-KR" sz="2000" dirty="0"/>
                  <a:t>anchor box</a:t>
                </a:r>
                <a:r>
                  <a:rPr lang="ko-KR" altLang="en-US" sz="2000" dirty="0"/>
                  <a:t>들 </a:t>
                </a:r>
                <a:r>
                  <a:rPr lang="ko-KR" altLang="en-US" sz="2000" dirty="0" smtClean="0"/>
                  <a:t>설정하기 </a:t>
                </a:r>
                <a:r>
                  <a:rPr lang="en-US" altLang="ko-KR" sz="2000" dirty="0" smtClean="0"/>
                  <a:t>(cont’d)</a:t>
                </a:r>
              </a:p>
              <a:p>
                <a:pPr lvl="1"/>
                <a:r>
                  <a:rPr lang="en-US" altLang="ko-KR" sz="1800" dirty="0" err="1" smtClean="0"/>
                  <a:t>SSD</a:t>
                </a:r>
                <a:r>
                  <a:rPr lang="ko-KR" altLang="en-US" sz="1800" dirty="0" smtClean="0"/>
                  <a:t>는 </a:t>
                </a:r>
                <a:r>
                  <a:rPr lang="en-US" altLang="ko-KR" sz="1800" dirty="0" smtClean="0"/>
                  <a:t>feature map</a:t>
                </a:r>
                <a:r>
                  <a:rPr lang="ko-KR" altLang="en-US" sz="1800" dirty="0" smtClean="0"/>
                  <a:t>에 존재하는 각 </a:t>
                </a:r>
                <a:r>
                  <a:rPr lang="en-US" altLang="ko-KR" sz="1800" dirty="0" smtClean="0"/>
                  <a:t>cell</a:t>
                </a:r>
                <a:r>
                  <a:rPr lang="ko-KR" altLang="en-US" sz="1800" dirty="0" smtClean="0"/>
                  <a:t>에 </a:t>
                </a:r>
                <a:r>
                  <a:rPr lang="en-US" altLang="ko-KR" sz="1800" dirty="0" smtClean="0"/>
                  <a:t>4</a:t>
                </a:r>
                <a:r>
                  <a:rPr lang="ko-KR" altLang="en-US" sz="1800" dirty="0" smtClean="0"/>
                  <a:t>개 또는 </a:t>
                </a:r>
                <a:r>
                  <a:rPr lang="en-US" altLang="ko-KR" sz="1800" dirty="0" smtClean="0"/>
                  <a:t>6</a:t>
                </a:r>
                <a:r>
                  <a:rPr lang="ko-KR" altLang="en-US" sz="1800" dirty="0" smtClean="0"/>
                  <a:t>개의 </a:t>
                </a:r>
                <a:r>
                  <a:rPr lang="en-US" altLang="ko-KR" sz="1800" dirty="0" smtClean="0"/>
                  <a:t>anchor box</a:t>
                </a:r>
                <a:r>
                  <a:rPr lang="ko-KR" altLang="en-US" sz="1800" dirty="0" smtClean="0"/>
                  <a:t>를 설정</a:t>
                </a:r>
                <a:endParaRPr lang="en-US" altLang="ko-KR" sz="1800" dirty="0" smtClean="0"/>
              </a:p>
              <a:p>
                <a:pPr lvl="1"/>
                <a:r>
                  <a:rPr lang="en-US" altLang="ko-KR" sz="1800" dirty="0" smtClean="0"/>
                  <a:t>6</a:t>
                </a:r>
                <a:r>
                  <a:rPr lang="ko-KR" altLang="en-US" sz="1800" dirty="0" smtClean="0"/>
                  <a:t>개의 </a:t>
                </a:r>
                <a:r>
                  <a:rPr lang="en-US" altLang="ko-KR" sz="1800" dirty="0" smtClean="0"/>
                  <a:t>feature map </a:t>
                </a:r>
                <a:r>
                  <a:rPr lang="ko-KR" altLang="en-US" sz="1800" dirty="0" smtClean="0"/>
                  <a:t>중 두번째</a:t>
                </a:r>
                <a:r>
                  <a:rPr lang="en-US" altLang="ko-KR" sz="1800" dirty="0" smtClean="0"/>
                  <a:t>~</a:t>
                </a:r>
                <a:r>
                  <a:rPr lang="ko-KR" altLang="en-US" sz="1800" dirty="0" smtClean="0"/>
                  <a:t>네번째는 </a:t>
                </a:r>
                <a:r>
                  <a:rPr lang="en-US" altLang="ko-KR" sz="1800" dirty="0" smtClean="0"/>
                  <a:t>6</a:t>
                </a:r>
                <a:r>
                  <a:rPr lang="ko-KR" altLang="en-US" sz="1800" dirty="0" smtClean="0"/>
                  <a:t>개 그외는 </a:t>
                </a:r>
                <a:r>
                  <a:rPr lang="en-US" altLang="ko-KR" sz="1800" dirty="0" smtClean="0"/>
                  <a:t>4</a:t>
                </a:r>
                <a:r>
                  <a:rPr lang="ko-KR" altLang="en-US" sz="1800" dirty="0" smtClean="0"/>
                  <a:t>개를 사용</a:t>
                </a:r>
                <a:endParaRPr lang="en-US" altLang="ko-KR" sz="1800" dirty="0" smtClean="0"/>
              </a:p>
              <a:p>
                <a:pPr lvl="1"/>
                <a:r>
                  <a:rPr lang="ko-KR" altLang="en-US" sz="1800" dirty="0" smtClean="0"/>
                  <a:t>그렇다면 각 셀에 대한 </a:t>
                </a:r>
                <a:r>
                  <a:rPr lang="en-US" altLang="ko-KR" sz="1800" dirty="0" smtClean="0"/>
                  <a:t>anchor box</a:t>
                </a:r>
                <a:r>
                  <a:rPr lang="ko-KR" altLang="en-US" sz="1800" dirty="0" smtClean="0"/>
                  <a:t>는 어떻게 설정되는가</a:t>
                </a:r>
                <a:r>
                  <a:rPr lang="en-US" altLang="ko-KR" sz="1800" dirty="0" smtClean="0"/>
                  <a:t>?</a:t>
                </a:r>
              </a:p>
              <a:p>
                <a:pPr lvl="2"/>
                <a:r>
                  <a:rPr lang="ko-KR" altLang="en-US" sz="1600" dirty="0" smtClean="0"/>
                  <a:t>보다 다양한 형태의 물체를 찾기 위해 다양한 형태의 </a:t>
                </a:r>
                <a:r>
                  <a:rPr lang="en-US" altLang="ko-KR" sz="1600" dirty="0" smtClean="0"/>
                  <a:t>anchor box </a:t>
                </a:r>
                <a:r>
                  <a:rPr lang="ko-KR" altLang="en-US" sz="1600" dirty="0" smtClean="0"/>
                  <a:t>사용 </a:t>
                </a:r>
                <a:r>
                  <a:rPr lang="en-US" altLang="ko-KR" sz="1600" dirty="0" smtClean="0"/>
                  <a:t>(</a:t>
                </a:r>
                <a:r>
                  <a:rPr lang="ko-KR" altLang="en-US" sz="1600" dirty="0" smtClean="0"/>
                  <a:t>즉</a:t>
                </a:r>
                <a:r>
                  <a:rPr lang="en-US" altLang="ko-KR" sz="1600" dirty="0" smtClean="0"/>
                  <a:t>, </a:t>
                </a:r>
                <a:r>
                  <a:rPr lang="ko-KR" altLang="en-US" sz="1600" dirty="0" smtClean="0"/>
                  <a:t>가로와 세로의 비율이 다른 여러가지 형태의 </a:t>
                </a:r>
                <a:r>
                  <a:rPr lang="en-US" altLang="ko-KR" sz="1600" dirty="0" smtClean="0"/>
                  <a:t>anchor box)</a:t>
                </a:r>
              </a:p>
              <a:p>
                <a:pPr lvl="2"/>
                <a:r>
                  <a:rPr lang="en-US" altLang="ko-KR" sz="1600" dirty="0" smtClean="0"/>
                  <a:t>j</a:t>
                </a:r>
                <a:r>
                  <a:rPr lang="ko-KR" altLang="en-US" sz="1600" dirty="0" smtClean="0"/>
                  <a:t>번째 </a:t>
                </a:r>
                <a:r>
                  <a:rPr lang="en-US" altLang="ko-KR" sz="1600" dirty="0" smtClean="0"/>
                  <a:t>feature map</a:t>
                </a:r>
                <a:r>
                  <a:rPr lang="ko-KR" altLang="en-US" sz="1600" dirty="0" smtClean="0"/>
                  <a:t>의 특정 셀에 존재하는 </a:t>
                </a:r>
                <a:r>
                  <a:rPr lang="en-US" altLang="ko-KR" sz="1600" dirty="0" err="1" smtClean="0"/>
                  <a:t>i</a:t>
                </a:r>
                <a:r>
                  <a:rPr lang="ko-KR" altLang="en-US" sz="1600" dirty="0" smtClean="0"/>
                  <a:t>번째 </a:t>
                </a:r>
                <a:r>
                  <a:rPr lang="en-US" altLang="ko-KR" sz="1600" dirty="0" smtClean="0"/>
                  <a:t>anchor box</a:t>
                </a:r>
                <a:r>
                  <a:rPr lang="ko-KR" altLang="en-US" sz="1600" dirty="0" smtClean="0"/>
                  <a:t>의 가로와 세로의 길이는 다음과 같이 결정 </a:t>
                </a:r>
                <a:endParaRPr lang="en-US" altLang="ko-KR" sz="1600" dirty="0" smtClean="0"/>
              </a:p>
              <a:p>
                <a:pPr lvl="3"/>
                <a14:m>
                  <m:oMath xmlns:m="http://schemas.openxmlformats.org/officeDocument/2006/math">
                    <m:d>
                      <m:d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ko-KR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f>
                          <m:f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ko-KR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ko-KR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altLang="ko-KR" dirty="0" smtClean="0"/>
                  <a:t>	</a:t>
                </a: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ko-KR" sz="1600" dirty="0"/>
                  <a:t>는 </a:t>
                </a:r>
                <a:r>
                  <a:rPr lang="en-US" altLang="ko-KR" sz="1600" dirty="0"/>
                  <a:t>j</a:t>
                </a:r>
                <a:r>
                  <a:rPr lang="ko-KR" altLang="ko-KR" sz="1600" dirty="0"/>
                  <a:t>번째 </a:t>
                </a:r>
                <a:r>
                  <a:rPr lang="en-US" altLang="ko-KR" sz="1600" dirty="0"/>
                  <a:t>feature map</a:t>
                </a:r>
                <a:r>
                  <a:rPr lang="ko-KR" altLang="ko-KR" sz="1600" dirty="0"/>
                  <a:t>의 </a:t>
                </a:r>
                <a:r>
                  <a:rPr lang="en-US" altLang="ko-KR" sz="1600" dirty="0"/>
                  <a:t>scaling </a:t>
                </a:r>
                <a:r>
                  <a:rPr lang="en-US" altLang="ko-KR" sz="1600" dirty="0" smtClean="0"/>
                  <a:t>factor (anchor box</a:t>
                </a:r>
                <a:r>
                  <a:rPr lang="ko-KR" altLang="en-US" sz="1600" dirty="0" smtClean="0"/>
                  <a:t>의 상대적인 크기를 결정하는 역할</a:t>
                </a:r>
                <a:r>
                  <a:rPr lang="en-US" altLang="ko-KR" sz="1600" dirty="0" smtClean="0"/>
                  <a:t>)</a:t>
                </a: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ko-KR" sz="1600" dirty="0"/>
                  <a:t>는 </a:t>
                </a:r>
                <a:r>
                  <a:rPr lang="en-US" altLang="ko-KR" sz="1600" dirty="0" err="1"/>
                  <a:t>i</a:t>
                </a:r>
                <a:r>
                  <a:rPr lang="ko-KR" altLang="ko-KR" sz="1600" dirty="0"/>
                  <a:t>번째 </a:t>
                </a:r>
                <a:r>
                  <a:rPr lang="en-US" altLang="ko-KR" sz="1600" dirty="0"/>
                  <a:t>anchor box</a:t>
                </a:r>
                <a:r>
                  <a:rPr lang="ko-KR" altLang="ko-KR" sz="1600" dirty="0"/>
                  <a:t>의 </a:t>
                </a:r>
                <a:r>
                  <a:rPr lang="en-US" altLang="ko-KR" sz="1600" dirty="0"/>
                  <a:t>aspect </a:t>
                </a:r>
                <a:r>
                  <a:rPr lang="en-US" altLang="ko-KR" sz="1600" dirty="0" smtClean="0"/>
                  <a:t>ratio (</a:t>
                </a:r>
                <a:r>
                  <a:rPr lang="ko-KR" altLang="en-US" sz="1600" dirty="0" smtClean="0"/>
                  <a:t>즉</a:t>
                </a:r>
                <a:r>
                  <a:rPr lang="en-US" altLang="ko-KR" sz="1600" dirty="0" smtClean="0"/>
                  <a:t>, </a:t>
                </a:r>
                <a:r>
                  <a:rPr lang="ko-KR" altLang="en-US" sz="1600" dirty="0" smtClean="0"/>
                  <a:t>가로세로 비율</a:t>
                </a:r>
                <a:r>
                  <a:rPr lang="en-US" altLang="ko-KR" sz="1600" dirty="0" smtClean="0"/>
                  <a:t>)</a:t>
                </a:r>
                <a:endParaRPr lang="ko-KR" altLang="ko-KR" sz="1600" dirty="0"/>
              </a:p>
              <a:p>
                <a:pPr lvl="3"/>
                <a:endParaRPr lang="en-US" altLang="ko-KR" sz="1000" dirty="0" smtClean="0"/>
              </a:p>
              <a:p>
                <a:pPr lvl="2"/>
                <a:endParaRPr lang="en-US" altLang="ko-KR" sz="1400" dirty="0"/>
              </a:p>
              <a:p>
                <a:endParaRPr lang="ko-KR" alt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89" b="-16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1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2128838"/>
                <a:ext cx="8763000" cy="4114800"/>
              </a:xfrm>
            </p:spPr>
            <p:txBody>
              <a:bodyPr/>
              <a:lstStyle/>
              <a:p>
                <a:r>
                  <a:rPr lang="en-US" altLang="ko-KR" sz="2000" dirty="0" smtClean="0"/>
                  <a:t>Feature map</a:t>
                </a:r>
                <a:r>
                  <a:rPr lang="ko-KR" altLang="en-US" sz="2000" dirty="0"/>
                  <a:t>에 </a:t>
                </a:r>
                <a:r>
                  <a:rPr lang="en-US" altLang="ko-KR" sz="2000" dirty="0"/>
                  <a:t>anchor box</a:t>
                </a:r>
                <a:r>
                  <a:rPr lang="ko-KR" altLang="en-US" sz="2000" dirty="0"/>
                  <a:t>들 </a:t>
                </a:r>
                <a:r>
                  <a:rPr lang="ko-KR" altLang="en-US" sz="2000" dirty="0" smtClean="0"/>
                  <a:t>설정하기 </a:t>
                </a:r>
                <a:r>
                  <a:rPr lang="en-US" altLang="ko-KR" sz="2000" dirty="0" smtClean="0"/>
                  <a:t>(cont’d)</a:t>
                </a:r>
              </a:p>
              <a:p>
                <a:pPr lvl="1"/>
                <a:r>
                  <a:rPr lang="en-US" altLang="ko-KR" sz="1800" dirty="0" smtClean="0"/>
                  <a:t>Scaling factor </a:t>
                </a:r>
              </a:p>
              <a:p>
                <a:pPr lvl="2"/>
                <a:r>
                  <a:rPr lang="en-US" altLang="ko-KR" sz="1600" dirty="0" smtClean="0"/>
                  <a:t>k</a:t>
                </a:r>
                <a:r>
                  <a:rPr lang="ko-KR" altLang="en-US" sz="1600" dirty="0" smtClean="0"/>
                  <a:t>번째 </a:t>
                </a:r>
                <a:r>
                  <a:rPr lang="en-US" altLang="ko-KR" sz="1600" dirty="0" smtClean="0"/>
                  <a:t>feature map</a:t>
                </a:r>
                <a:r>
                  <a:rPr lang="ko-KR" altLang="en-US" sz="1600" dirty="0" smtClean="0"/>
                  <a:t>에 대한 </a:t>
                </a:r>
                <a:r>
                  <a:rPr lang="en-US" altLang="ko-KR" sz="1600" dirty="0" smtClean="0"/>
                  <a:t>scaling factor, </a:t>
                </a:r>
                <a:r>
                  <a:rPr lang="ko-KR" altLang="en-US" sz="1600" b="1" u="sng" dirty="0" smtClean="0"/>
                  <a:t>이는 </a:t>
                </a:r>
                <a:r>
                  <a:rPr lang="en-US" altLang="ko-KR" sz="1600" b="1" u="sng" dirty="0" smtClean="0"/>
                  <a:t>feature map</a:t>
                </a:r>
                <a:r>
                  <a:rPr lang="ko-KR" altLang="en-US" sz="1600" b="1" u="sng" dirty="0" smtClean="0"/>
                  <a:t>에 대한 상대적 크기</a:t>
                </a:r>
                <a:endParaRPr lang="en-US" altLang="ko-KR" sz="1600" b="1" u="sng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d>
                      <m:d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∈[1,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1600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 0.2, </m:t>
                    </m:r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altLang="ko-KR" sz="1600" dirty="0"/>
                  <a:t> </a:t>
                </a:r>
                <a:endParaRPr lang="en-US" altLang="ko-KR" sz="1600" dirty="0" smtClean="0"/>
              </a:p>
              <a:p>
                <a:pPr lvl="1"/>
                <a:endParaRPr lang="ko-KR" altLang="ko-KR" sz="1600" dirty="0"/>
              </a:p>
              <a:p>
                <a:pPr lvl="3"/>
                <a:endParaRPr lang="ko-KR" altLang="ko-KR" sz="1200" dirty="0"/>
              </a:p>
              <a:p>
                <a:pPr lvl="2"/>
                <a:endParaRPr lang="en-US" altLang="ko-KR" sz="1400" dirty="0" smtClean="0"/>
              </a:p>
              <a:p>
                <a:pPr lvl="2"/>
                <a:endParaRPr lang="en-US" altLang="ko-KR" sz="1400" dirty="0"/>
              </a:p>
              <a:p>
                <a:endParaRPr lang="ko-KR" alt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128838"/>
                <a:ext cx="8763000" cy="4114800"/>
              </a:xfrm>
              <a:blipFill>
                <a:blip r:embed="rId2"/>
                <a:stretch>
                  <a:fillRect t="-7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 descr="Box scales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0"/>
            <a:ext cx="6904355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85800" y="3810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k</a:t>
            </a:r>
            <a:endParaRPr lang="ko-KR" altLang="en-US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990600" y="4038600"/>
            <a:ext cx="685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8867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800" dirty="0" smtClean="0"/>
                  <a:t>Feature map</a:t>
                </a:r>
                <a:r>
                  <a:rPr lang="ko-KR" altLang="en-US" sz="2800" dirty="0"/>
                  <a:t>에 </a:t>
                </a:r>
                <a:r>
                  <a:rPr lang="en-US" altLang="ko-KR" sz="2800" dirty="0"/>
                  <a:t>anchor box</a:t>
                </a:r>
                <a:r>
                  <a:rPr lang="ko-KR" altLang="en-US" sz="2800" dirty="0"/>
                  <a:t>들 </a:t>
                </a:r>
                <a:r>
                  <a:rPr lang="ko-KR" altLang="en-US" sz="2800" dirty="0" smtClean="0"/>
                  <a:t>설정하기 </a:t>
                </a:r>
                <a:r>
                  <a:rPr lang="en-US" altLang="ko-KR" sz="2800" dirty="0" smtClean="0"/>
                  <a:t>(cont’d)</a:t>
                </a:r>
              </a:p>
              <a:p>
                <a:pPr lvl="1"/>
                <a:r>
                  <a:rPr lang="en-US" altLang="ko-KR" sz="2400" dirty="0" smtClean="0"/>
                  <a:t>Aspect ratio</a:t>
                </a:r>
              </a:p>
              <a:p>
                <a:pPr lvl="2"/>
                <a:r>
                  <a:rPr lang="en-US" altLang="ko-KR" sz="2000" dirty="0" smtClean="0"/>
                  <a:t>cell </a:t>
                </a:r>
                <a:r>
                  <a:rPr lang="ko-KR" altLang="en-US" sz="2000" dirty="0" smtClean="0"/>
                  <a:t>당 </a:t>
                </a:r>
                <a:r>
                  <a:rPr lang="en-US" altLang="ko-KR" sz="2000" dirty="0" smtClean="0"/>
                  <a:t>anchor box</a:t>
                </a:r>
                <a:r>
                  <a:rPr lang="ko-KR" altLang="en-US" sz="2000" dirty="0" smtClean="0"/>
                  <a:t>가 </a:t>
                </a:r>
                <a:r>
                  <a:rPr lang="en-US" altLang="ko-KR" sz="2000" dirty="0" smtClean="0"/>
                  <a:t>6</a:t>
                </a:r>
                <a:r>
                  <a:rPr lang="ko-KR" altLang="en-US" sz="2000" dirty="0" smtClean="0"/>
                  <a:t>개인 경우</a:t>
                </a:r>
                <a:endParaRPr lang="en-US" altLang="ko-KR" sz="2000" dirty="0" smtClean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ko-KR" sz="1600"/>
                      <m:t>{1,</m:t>
                    </m:r>
                    <m:r>
                      <m:rPr>
                        <m:nor/>
                      </m:rPr>
                      <a:rPr lang="en-US" altLang="ko-KR" sz="1600" i="1"/>
                      <m:t> </m:t>
                    </m:r>
                    <m:r>
                      <m:rPr>
                        <m:nor/>
                      </m:rPr>
                      <a:rPr lang="en-US" altLang="ko-KR" sz="1600"/>
                      <m:t>2,</m:t>
                    </m:r>
                    <m:r>
                      <m:rPr>
                        <m:nor/>
                      </m:rPr>
                      <a:rPr lang="en-US" altLang="ko-KR" sz="1600" i="1"/>
                      <m:t> </m:t>
                    </m:r>
                    <m:r>
                      <m:rPr>
                        <m:nor/>
                      </m:rPr>
                      <a:rPr lang="en-US" altLang="ko-KR" sz="1600"/>
                      <m:t>3,</m:t>
                    </m:r>
                    <m:r>
                      <m:rPr>
                        <m:nor/>
                      </m:rPr>
                      <a:rPr lang="en-US" altLang="ko-KR" sz="1600" i="1"/>
                      <m:t> </m:t>
                    </m:r>
                    <m:r>
                      <m:rPr>
                        <m:nor/>
                      </m:rPr>
                      <a:rPr lang="en-US" altLang="ko-KR" sz="1600"/>
                      <m:t>1/2,</m:t>
                    </m:r>
                    <m:r>
                      <m:rPr>
                        <m:nor/>
                      </m:rPr>
                      <a:rPr lang="en-US" altLang="ko-KR" sz="1600" i="1"/>
                      <m:t> </m:t>
                    </m:r>
                    <m:r>
                      <m:rPr>
                        <m:nor/>
                      </m:rPr>
                      <a:rPr lang="en-US" altLang="ko-KR" sz="1600"/>
                      <m:t>1/3}</m:t>
                    </m:r>
                  </m:oMath>
                </a14:m>
                <a:endParaRPr lang="ko-KR" altLang="ko-KR" sz="16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sz="1600" dirty="0" smtClean="0"/>
                  <a:t> </a:t>
                </a:r>
                <a:r>
                  <a:rPr lang="ko-KR" altLang="en-US" sz="1600" dirty="0" smtClean="0"/>
                  <a:t>경우</a:t>
                </a:r>
                <a:r>
                  <a:rPr lang="en-US" altLang="ko-KR" sz="1600" dirty="0" smtClean="0"/>
                  <a:t>, </a:t>
                </a:r>
                <a:r>
                  <a:rPr lang="ko-KR" altLang="en-US" sz="1600" dirty="0" smtClean="0"/>
                  <a:t>추가 </a:t>
                </a:r>
                <a:r>
                  <a:rPr lang="en-US" altLang="ko-KR" sz="1600" dirty="0" smtClean="0"/>
                  <a:t>scaling factor </a:t>
                </a:r>
                <a:r>
                  <a:rPr lang="ko-KR" altLang="en-US" sz="1600" dirty="0" smtClean="0"/>
                  <a:t>사용</a:t>
                </a:r>
                <a:r>
                  <a:rPr lang="en-US" altLang="ko-KR" sz="16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altLang="ko-KR" sz="1600" dirty="0" smtClean="0"/>
                  <a:t> (</a:t>
                </a:r>
                <a:r>
                  <a:rPr lang="ko-KR" altLang="en-US" sz="1600" dirty="0" smtClean="0"/>
                  <a:t>하나의 </a:t>
                </a:r>
                <a:r>
                  <a:rPr lang="en-US" altLang="ko-KR" sz="1600" dirty="0" smtClean="0"/>
                  <a:t>anchor box </a:t>
                </a:r>
                <a:r>
                  <a:rPr lang="ko-KR" altLang="en-US" sz="1600" dirty="0" smtClean="0"/>
                  <a:t>추가</a:t>
                </a:r>
                <a:r>
                  <a:rPr lang="en-US" altLang="ko-KR" sz="1600" dirty="0" smtClean="0"/>
                  <a:t>)</a:t>
                </a:r>
              </a:p>
              <a:p>
                <a:pPr lvl="2"/>
                <a:r>
                  <a:rPr lang="en-US" altLang="ko-KR" sz="2000" dirty="0"/>
                  <a:t>cell </a:t>
                </a:r>
                <a:r>
                  <a:rPr lang="ko-KR" altLang="en-US" sz="2000" dirty="0"/>
                  <a:t>당 </a:t>
                </a:r>
                <a:r>
                  <a:rPr lang="en-US" altLang="ko-KR" sz="2000" dirty="0"/>
                  <a:t>anchor box</a:t>
                </a:r>
                <a:r>
                  <a:rPr lang="ko-KR" altLang="en-US" sz="2000" dirty="0"/>
                  <a:t>가 </a:t>
                </a:r>
                <a:r>
                  <a:rPr lang="en-US" altLang="ko-KR" sz="2000" dirty="0" smtClean="0"/>
                  <a:t>4</a:t>
                </a:r>
                <a:r>
                  <a:rPr lang="ko-KR" altLang="en-US" sz="2000" dirty="0" smtClean="0"/>
                  <a:t>개인 </a:t>
                </a:r>
                <a:r>
                  <a:rPr lang="ko-KR" altLang="en-US" sz="2000" dirty="0"/>
                  <a:t>경우</a:t>
                </a:r>
                <a:endParaRPr lang="en-US" altLang="ko-KR" sz="20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ko-KR" sz="1600"/>
                      <m:t>{1,</m:t>
                    </m:r>
                    <m:r>
                      <m:rPr>
                        <m:nor/>
                      </m:rPr>
                      <a:rPr lang="en-US" altLang="ko-KR" sz="1600" i="1"/>
                      <m:t> </m:t>
                    </m:r>
                    <m:r>
                      <m:rPr>
                        <m:nor/>
                      </m:rPr>
                      <a:rPr lang="en-US" altLang="ko-KR" sz="1600"/>
                      <m:t>2,</m:t>
                    </m:r>
                    <m:r>
                      <m:rPr>
                        <m:nor/>
                      </m:rPr>
                      <a:rPr lang="en-US" altLang="ko-KR" sz="1600" i="1"/>
                      <m:t> </m:t>
                    </m:r>
                    <m:r>
                      <m:rPr>
                        <m:nor/>
                      </m:rPr>
                      <a:rPr lang="en-US" altLang="ko-KR" sz="1600"/>
                      <m:t>1/2}</m:t>
                    </m:r>
                  </m:oMath>
                </a14:m>
                <a:endParaRPr lang="ko-KR" altLang="ko-KR" sz="16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sz="1600" dirty="0"/>
                  <a:t> </a:t>
                </a:r>
                <a:r>
                  <a:rPr lang="ko-KR" altLang="en-US" sz="1600" dirty="0"/>
                  <a:t>경우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추가 </a:t>
                </a:r>
                <a:r>
                  <a:rPr lang="en-US" altLang="ko-KR" sz="1600" dirty="0"/>
                  <a:t>scaling factor </a:t>
                </a:r>
                <a:r>
                  <a:rPr lang="ko-KR" altLang="en-US" sz="1600" dirty="0"/>
                  <a:t>사용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rad>
                  </m:oMath>
                </a14:m>
                <a:endParaRPr lang="ko-KR" altLang="ko-KR" dirty="0"/>
              </a:p>
              <a:p>
                <a:pPr lvl="3"/>
                <a:endParaRPr lang="ko-KR" altLang="ko-KR" sz="1600" dirty="0"/>
              </a:p>
              <a:p>
                <a:pPr lvl="2"/>
                <a:endParaRPr lang="en-US" altLang="ko-KR" sz="1800" dirty="0" smtClean="0"/>
              </a:p>
              <a:p>
                <a:pPr lvl="2"/>
                <a:endParaRPr lang="en-US" altLang="ko-KR" sz="1800" dirty="0"/>
              </a:p>
              <a:p>
                <a:endParaRPr lang="ko-KR" alt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14" t="-1778" r="-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7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800" dirty="0" smtClean="0"/>
                  <a:t>Example</a:t>
                </a:r>
                <a:r>
                  <a:rPr lang="en-US" altLang="ko-KR" sz="2800" dirty="0"/>
                  <a:t>: 4</a:t>
                </a:r>
                <a:r>
                  <a:rPr lang="ko-KR" altLang="en-US" sz="2800" dirty="0"/>
                  <a:t>번째 </a:t>
                </a:r>
                <a:r>
                  <a:rPr lang="en-US" altLang="ko-KR" sz="2800" dirty="0"/>
                  <a:t>feature map (</a:t>
                </a:r>
                <a:r>
                  <a:rPr lang="ko-KR" altLang="en-US" sz="2800" dirty="0"/>
                  <a:t>즉</a:t>
                </a:r>
                <a:r>
                  <a:rPr lang="en-US" altLang="ko-KR" sz="2800" dirty="0"/>
                  <a:t>, </a:t>
                </a:r>
                <a:r>
                  <a:rPr lang="en-US" altLang="ko-KR" sz="2800" dirty="0" err="1"/>
                  <a:t>5x5</a:t>
                </a:r>
                <a:r>
                  <a:rPr lang="en-US" altLang="ko-KR" sz="2800" dirty="0"/>
                  <a:t> feature map)</a:t>
                </a:r>
                <a:r>
                  <a:rPr lang="ko-KR" altLang="en-US" sz="2800" dirty="0"/>
                  <a:t>의 </a:t>
                </a:r>
                <a:r>
                  <a:rPr lang="ko-KR" altLang="en-US" sz="2800" dirty="0" smtClean="0"/>
                  <a:t>경우</a:t>
                </a:r>
                <a:r>
                  <a:rPr lang="en-US" altLang="ko-KR" sz="2800" dirty="0" smtClean="0"/>
                  <a:t>, </a:t>
                </a:r>
                <a:r>
                  <a:rPr lang="ko-KR" altLang="en-US" sz="2800" dirty="0" smtClean="0"/>
                  <a:t>즉</a:t>
                </a:r>
                <a:r>
                  <a:rPr lang="en-US" altLang="ko-KR" sz="2800" dirty="0" smtClean="0"/>
                  <a:t>, k=4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sz="2400">
                        <a:latin typeface="Cambria Math" panose="02040503050406030204" pitchFamily="18" charset="0"/>
                      </a:rPr>
                      <m:t>=0.2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0.9−0.2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4−1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=0.62</m:t>
                    </m:r>
                  </m:oMath>
                </a14:m>
                <a:endParaRPr lang="en-US" altLang="ko-KR" sz="2400" dirty="0" smtClean="0"/>
              </a:p>
              <a:p>
                <a:pPr lvl="1"/>
                <a:r>
                  <a:rPr lang="en-US" altLang="ko-KR" sz="2400" dirty="0"/>
                  <a:t>4</a:t>
                </a:r>
                <a:r>
                  <a:rPr lang="ko-KR" altLang="en-US" sz="2400" dirty="0"/>
                  <a:t>번째 </a:t>
                </a:r>
                <a:r>
                  <a:rPr lang="en-US" altLang="ko-KR" sz="2400" dirty="0"/>
                  <a:t>feature map</a:t>
                </a:r>
                <a:r>
                  <a:rPr lang="ko-KR" altLang="en-US" sz="2400" dirty="0"/>
                  <a:t>의 경우는 </a:t>
                </a:r>
                <a:r>
                  <a:rPr lang="en-US" altLang="ko-KR" sz="2400" dirty="0"/>
                  <a:t>6</a:t>
                </a:r>
                <a:r>
                  <a:rPr lang="ko-KR" altLang="en-US" sz="2400" dirty="0"/>
                  <a:t>개의 </a:t>
                </a:r>
                <a:r>
                  <a:rPr lang="en-US" altLang="ko-KR" sz="2400" dirty="0"/>
                  <a:t>anchor box</a:t>
                </a:r>
                <a:r>
                  <a:rPr lang="ko-KR" altLang="en-US" sz="2400" dirty="0"/>
                  <a:t>를 생성하게 되나</a:t>
                </a:r>
                <a:r>
                  <a:rPr lang="en-US" altLang="ko-KR" sz="2400" dirty="0"/>
                  <a:t>, </a:t>
                </a:r>
                <a:r>
                  <a:rPr lang="ko-KR" altLang="en-US" sz="2400" dirty="0"/>
                  <a:t>여기서는 설명을 간단하게 하기 위해서 </a:t>
                </a:r>
                <a:r>
                  <a:rPr lang="en-US" altLang="ko-KR" sz="2400" dirty="0"/>
                  <a:t>4</a:t>
                </a:r>
                <a:r>
                  <a:rPr lang="ko-KR" altLang="en-US" sz="2400" dirty="0"/>
                  <a:t>개만 생성한다고 </a:t>
                </a:r>
                <a:r>
                  <a:rPr lang="ko-KR" altLang="en-US" sz="2400" dirty="0" smtClean="0"/>
                  <a:t>가정</a:t>
                </a:r>
                <a:endParaRPr lang="en-US" altLang="ko-KR" sz="24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ko-KR" sz="2400"/>
                      <m:t>{1,</m:t>
                    </m:r>
                    <m:r>
                      <m:rPr>
                        <m:nor/>
                      </m:rPr>
                      <a:rPr lang="en-US" altLang="ko-KR" sz="2400" i="1"/>
                      <m:t> </m:t>
                    </m:r>
                    <m:r>
                      <m:rPr>
                        <m:nor/>
                      </m:rPr>
                      <a:rPr lang="en-US" altLang="ko-KR" sz="2400"/>
                      <m:t>2,</m:t>
                    </m:r>
                    <m:r>
                      <m:rPr>
                        <m:nor/>
                      </m:rPr>
                      <a:rPr lang="en-US" altLang="ko-KR" sz="2400" i="1"/>
                      <m:t> </m:t>
                    </m:r>
                    <m:r>
                      <m:rPr>
                        <m:nor/>
                      </m:rPr>
                      <a:rPr lang="en-US" altLang="ko-KR" sz="2400"/>
                      <m:t>1/2}</m:t>
                    </m:r>
                  </m:oMath>
                </a14:m>
                <a:endParaRPr lang="en-US" altLang="ko-KR" sz="2400" dirty="0" smtClean="0"/>
              </a:p>
              <a:p>
                <a:pPr lvl="1"/>
                <a:endParaRPr lang="ko-KR" altLang="ko-KR" sz="2400" dirty="0"/>
              </a:p>
              <a:p>
                <a:pPr lvl="1"/>
                <a:endParaRPr lang="ko-KR" altLang="ko-KR" sz="2400" dirty="0"/>
              </a:p>
              <a:p>
                <a:pPr lvl="1"/>
                <a:endParaRPr lang="en-US" altLang="ko-KR" sz="2400" dirty="0" smtClean="0"/>
              </a:p>
              <a:p>
                <a:pPr lvl="1"/>
                <a:endParaRPr lang="ko-KR" alt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14" t="-1778" r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56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800" dirty="0" smtClean="0"/>
                  <a:t>Example (cont’d)</a:t>
                </a:r>
              </a:p>
              <a:p>
                <a:pPr lvl="1"/>
                <a:r>
                  <a:rPr lang="ko-KR" altLang="en-US" sz="2400" dirty="0" smtClean="0"/>
                  <a:t>첫 번째 </a:t>
                </a:r>
                <a:r>
                  <a:rPr lang="en-US" altLang="ko-KR" sz="2400" dirty="0" smtClean="0"/>
                  <a:t>anchor box: AR=1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0.62</m:t>
                        </m:r>
                        <m:rad>
                          <m:radPr>
                            <m:degHide m:val="on"/>
                            <m:ctrlPr>
                              <a:rPr lang="ko-KR" altLang="ko-KR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rad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, 0.62</m:t>
                        </m:r>
                        <m:f>
                          <m:fPr>
                            <m:ctrlPr>
                              <a:rPr lang="ko-KR" altLang="ko-KR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ko-KR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=(0.62, 0.62)</m:t>
                    </m:r>
                  </m:oMath>
                </a14:m>
                <a:endParaRPr lang="ko-KR" altLang="ko-KR" sz="2000" dirty="0"/>
              </a:p>
              <a:p>
                <a:pPr lvl="2"/>
                <a:endParaRPr lang="ko-KR" alt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14" t="-16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81400"/>
            <a:ext cx="2667000" cy="26622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6037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400" dirty="0" smtClean="0"/>
                  <a:t>Example (cont’d)</a:t>
                </a:r>
              </a:p>
              <a:p>
                <a:pPr lvl="1"/>
                <a:r>
                  <a:rPr lang="ko-KR" altLang="en-US" sz="2000" dirty="0"/>
                  <a:t>두</a:t>
                </a:r>
                <a:r>
                  <a:rPr lang="ko-KR" altLang="en-US" sz="2000" dirty="0" smtClean="0"/>
                  <a:t> 번째 </a:t>
                </a:r>
                <a:r>
                  <a:rPr lang="en-US" altLang="ko-KR" sz="2000" dirty="0" smtClean="0"/>
                  <a:t>anchor box: AR=1</a:t>
                </a:r>
              </a:p>
              <a:p>
                <a:pPr lvl="2"/>
                <a:r>
                  <a:rPr lang="en-US" altLang="ko-KR" sz="1800" dirty="0"/>
                  <a:t>AR=1 </a:t>
                </a:r>
                <a:r>
                  <a:rPr lang="ko-KR" altLang="en-US" sz="1800" dirty="0"/>
                  <a:t>인 경우에는 또 다른 </a:t>
                </a:r>
                <a:r>
                  <a:rPr lang="en-US" altLang="ko-KR" sz="1800" dirty="0"/>
                  <a:t>scaling factor </a:t>
                </a:r>
                <a:r>
                  <a:rPr lang="ko-KR" altLang="en-US" sz="1800" dirty="0"/>
                  <a:t>값을 </a:t>
                </a:r>
                <a:r>
                  <a:rPr lang="ko-KR" altLang="en-US" sz="1800" dirty="0" smtClean="0"/>
                  <a:t>사용</a:t>
                </a:r>
                <a:endParaRPr lang="en-US" altLang="ko-KR" sz="1800" dirty="0" smtClean="0"/>
              </a:p>
              <a:p>
                <a:pPr lvl="2"/>
                <a:endParaRPr lang="en-US" altLang="ko-KR" sz="1800" dirty="0" smtClean="0"/>
              </a:p>
              <a:p>
                <a:pPr lvl="2"/>
                <a:endParaRPr lang="en-US" altLang="ko-KR" sz="1800" dirty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ko-KR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0.6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rad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 0.6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  <m:f>
                          <m:f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ko-KR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=(0.6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, 0.6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ko-KR" sz="1800" dirty="0"/>
              </a:p>
              <a:p>
                <a:pPr lvl="2"/>
                <a:endParaRPr lang="ko-KR" alt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" t="-11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725100" y="3124200"/>
                <a:ext cx="4244752" cy="67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ko-KR" altLang="en-US" sz="16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ko-KR" altLang="en-US" sz="16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ra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=0.62</m:t>
                      </m:r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=0.76</m:t>
                      </m:r>
                    </m:oMath>
                  </m:oMathPara>
                </a14:m>
                <a:endParaRPr lang="en-US" altLang="ko-KR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ko-KR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rad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0.62∗0.76</m:t>
                          </m:r>
                        </m:e>
                      </m:rad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≈0.69</m:t>
                      </m:r>
                    </m:oMath>
                  </m:oMathPara>
                </a14:m>
                <a:endParaRPr lang="ko-KR" altLang="ko-KR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100" y="3124200"/>
                <a:ext cx="4244752" cy="6723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019" y="4291013"/>
            <a:ext cx="2185670" cy="2181225"/>
          </a:xfrm>
          <a:prstGeom prst="rect">
            <a:avLst/>
          </a:prstGeom>
          <a:noFill/>
        </p:spPr>
      </p:pic>
      <p:cxnSp>
        <p:nvCxnSpPr>
          <p:cNvPr id="11" name="Straight Arrow Connector 10"/>
          <p:cNvCxnSpPr/>
          <p:nvPr/>
        </p:nvCxnSpPr>
        <p:spPr bwMode="auto">
          <a:xfrm flipH="1">
            <a:off x="5410200" y="4495800"/>
            <a:ext cx="12954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06808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smtClean="0"/>
              <a:t>Example (cont’d)</a:t>
            </a:r>
          </a:p>
          <a:p>
            <a:pPr lvl="1"/>
            <a:r>
              <a:rPr lang="ko-KR" altLang="en-US" sz="2400" dirty="0" smtClean="0"/>
              <a:t>세 번째 </a:t>
            </a:r>
            <a:r>
              <a:rPr lang="en-US" altLang="ko-KR" sz="2400" dirty="0" smtClean="0"/>
              <a:t>anchor box: AR=2</a:t>
            </a:r>
          </a:p>
          <a:p>
            <a:pPr lvl="2"/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944688" y="2984192"/>
                <a:ext cx="7010400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ad>
                                <m:radPr>
                                  <m:degHide m:val="on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0.62∗</m:t>
                              </m:r>
                              <m:rad>
                                <m:radPr>
                                  <m:degHide m:val="on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, 0.62∗</m:t>
                              </m:r>
                              <m:f>
                                <m:f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ko-KR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≈(0.88, 0.44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688" y="2984192"/>
                <a:ext cx="7010400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590" y="3751301"/>
            <a:ext cx="2665009" cy="2722525"/>
          </a:xfrm>
          <a:prstGeom prst="rect">
            <a:avLst/>
          </a:prstGeom>
          <a:noFill/>
        </p:spPr>
      </p:pic>
      <p:cxnSp>
        <p:nvCxnSpPr>
          <p:cNvPr id="11" name="Straight Arrow Connector 10"/>
          <p:cNvCxnSpPr/>
          <p:nvPr/>
        </p:nvCxnSpPr>
        <p:spPr bwMode="auto">
          <a:xfrm flipH="1">
            <a:off x="5791200" y="4267200"/>
            <a:ext cx="11430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20569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smtClean="0"/>
              <a:t>Example (cont’d)</a:t>
            </a:r>
          </a:p>
          <a:p>
            <a:pPr lvl="1"/>
            <a:r>
              <a:rPr lang="ko-KR" altLang="en-US" sz="2400" dirty="0"/>
              <a:t>네</a:t>
            </a:r>
            <a:r>
              <a:rPr lang="ko-KR" altLang="en-US" sz="2400" dirty="0" smtClean="0"/>
              <a:t> 번째 </a:t>
            </a:r>
            <a:r>
              <a:rPr lang="en-US" altLang="ko-KR" sz="2400" dirty="0" smtClean="0"/>
              <a:t>anchor box: AR=1/2</a:t>
            </a:r>
          </a:p>
          <a:p>
            <a:pPr lvl="2"/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562100" y="2876752"/>
                <a:ext cx="7086600" cy="889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ko-KR" altLang="en-US" sz="1600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ad>
                                <m:radPr>
                                  <m:degHide m:val="on"/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ko-KR" alt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ko-KR" altLang="en-US" sz="1600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0.62∗</m:t>
                              </m:r>
                              <m:rad>
                                <m:radPr>
                                  <m:degHide m:val="on"/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ko-KR" altLang="en-US" sz="16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ko-KR" altLang="en-US" sz="16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rad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, 0.62∗</m:t>
                              </m:r>
                              <m:f>
                                <m:fPr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f>
                                        <m:fPr>
                                          <m:type m:val="skw"/>
                                          <m:ctrlPr>
                                            <a:rPr lang="ko-KR" alt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ko-KR" altLang="en-US" sz="16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ko-KR" altLang="en-US" sz="16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ko-KR" altLang="en-US" sz="1600" i="0">
                              <a:latin typeface="Cambria Math" panose="02040503050406030204" pitchFamily="18" charset="0"/>
                            </a:rPr>
                            <m:t>≈(0.44, 0.88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2876752"/>
                <a:ext cx="7086600" cy="8899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890811"/>
            <a:ext cx="2514600" cy="2433789"/>
          </a:xfrm>
          <a:prstGeom prst="rect">
            <a:avLst/>
          </a:prstGeom>
          <a:noFill/>
        </p:spPr>
      </p:pic>
      <p:cxnSp>
        <p:nvCxnSpPr>
          <p:cNvPr id="13" name="Straight Arrow Connector 12"/>
          <p:cNvCxnSpPr/>
          <p:nvPr/>
        </p:nvCxnSpPr>
        <p:spPr bwMode="auto">
          <a:xfrm flipH="1">
            <a:off x="5047456" y="4075113"/>
            <a:ext cx="1505744" cy="1158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56953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크기가 다른 여러 개의 </a:t>
            </a:r>
            <a:r>
              <a:rPr lang="en-US" altLang="ko-KR" sz="2400" dirty="0" smtClean="0"/>
              <a:t>feature map</a:t>
            </a:r>
            <a:r>
              <a:rPr lang="ko-KR" altLang="en-US" sz="2400" dirty="0" smtClean="0"/>
              <a:t>을 사용하는 이유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출력층에 가까울수록 </a:t>
            </a:r>
            <a:r>
              <a:rPr lang="en-US" altLang="ko-KR" sz="2000" dirty="0" smtClean="0"/>
              <a:t>feature map</a:t>
            </a:r>
            <a:r>
              <a:rPr lang="ko-KR" altLang="en-US" sz="2000" dirty="0" smtClean="0"/>
              <a:t>의 크기가 작아짐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6" descr="Image for post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971800"/>
            <a:ext cx="6781800" cy="266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25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smtClean="0"/>
              <a:t>참고</a:t>
            </a:r>
            <a:r>
              <a:rPr lang="en-US" altLang="ko-KR" sz="4000" dirty="0" smtClean="0"/>
              <a:t>: detection vs. segmentation</a:t>
            </a:r>
            <a:endParaRPr lang="ko-KR" alt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71314"/>
            <a:ext cx="8153400" cy="27551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7538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 smtClean="0"/>
              <a:t>크기가 다른 여러 개의 </a:t>
            </a:r>
            <a:r>
              <a:rPr lang="en-US" altLang="ko-KR" sz="2000" dirty="0" smtClean="0"/>
              <a:t>feature map</a:t>
            </a:r>
            <a:r>
              <a:rPr lang="ko-KR" altLang="en-US" sz="2000" dirty="0" smtClean="0"/>
              <a:t>을 사용하는 이유</a:t>
            </a:r>
            <a:endParaRPr lang="en-US" altLang="ko-KR" sz="2000" dirty="0" smtClean="0"/>
          </a:p>
          <a:p>
            <a:pPr lvl="1"/>
            <a:r>
              <a:rPr lang="ko-KR" altLang="en-US" sz="1800" dirty="0"/>
              <a:t>각 </a:t>
            </a:r>
            <a:r>
              <a:rPr lang="en-US" altLang="ko-KR" sz="1800" dirty="0"/>
              <a:t>feature map</a:t>
            </a:r>
            <a:r>
              <a:rPr lang="ko-KR" altLang="en-US" sz="1800" dirty="0"/>
              <a:t>의 크기가 다르기 </a:t>
            </a:r>
            <a:r>
              <a:rPr lang="ko-KR" altLang="en-US" sz="1800" dirty="0" smtClean="0"/>
              <a:t>때문에 </a:t>
            </a:r>
            <a:r>
              <a:rPr lang="en-US" altLang="ko-KR" sz="1800" dirty="0" smtClean="0"/>
              <a:t>(receptive field</a:t>
            </a:r>
            <a:r>
              <a:rPr lang="ko-KR" altLang="en-US" sz="1800" dirty="0" smtClean="0"/>
              <a:t>가 다름</a:t>
            </a:r>
            <a:r>
              <a:rPr lang="en-US" altLang="ko-KR" sz="1800" dirty="0" smtClean="0"/>
              <a:t>), </a:t>
            </a:r>
            <a:r>
              <a:rPr lang="en-US" altLang="ko-KR" sz="1800" dirty="0"/>
              <a:t>feature map</a:t>
            </a:r>
            <a:r>
              <a:rPr lang="ko-KR" altLang="en-US" sz="1800" dirty="0"/>
              <a:t>별로 다양한 크기의 </a:t>
            </a:r>
            <a:r>
              <a:rPr lang="en-US" altLang="ko-KR" sz="1800" dirty="0"/>
              <a:t>anchor box</a:t>
            </a:r>
            <a:r>
              <a:rPr lang="ko-KR" altLang="en-US" sz="1800" dirty="0"/>
              <a:t>들이 </a:t>
            </a:r>
            <a:r>
              <a:rPr lang="ko-KR" altLang="en-US" sz="1800" dirty="0" smtClean="0"/>
              <a:t>생성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ko-KR" altLang="en-US" sz="1800" dirty="0" smtClean="0"/>
              <a:t>보다 </a:t>
            </a:r>
            <a:r>
              <a:rPr lang="ko-KR" altLang="en-US" sz="1800" dirty="0"/>
              <a:t>다양한 크기의 물체들을 더 잘 찾을 수 </a:t>
            </a:r>
            <a:r>
              <a:rPr lang="ko-KR" altLang="en-US" sz="1800" dirty="0" smtClean="0"/>
              <a:t>있음</a:t>
            </a:r>
            <a:endParaRPr lang="en-US" altLang="ko-KR" sz="1800" dirty="0" smtClean="0"/>
          </a:p>
          <a:p>
            <a:pPr lvl="2"/>
            <a:r>
              <a:rPr lang="en-US" altLang="ko-KR" sz="1400" dirty="0" smtClean="0"/>
              <a:t>Feature map</a:t>
            </a:r>
            <a:r>
              <a:rPr lang="ko-KR" altLang="en-US" sz="1400" dirty="0" smtClean="0"/>
              <a:t>이 작을 수록 더 큰 이미지를 찾을 수 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9" name="Picture 8" descr="Image for pos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3668751"/>
            <a:ext cx="7344278" cy="3043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74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참고</a:t>
            </a:r>
            <a:r>
              <a:rPr lang="en-US" altLang="ko-KR" sz="2400" dirty="0" smtClean="0"/>
              <a:t>: Receptive field (</a:t>
            </a:r>
            <a:r>
              <a:rPr lang="ko-KR" altLang="en-US" sz="2400" dirty="0" smtClean="0"/>
              <a:t>수용 영역</a:t>
            </a:r>
            <a:r>
              <a:rPr lang="en-US" altLang="ko-KR" sz="2400" dirty="0" smtClean="0"/>
              <a:t>)</a:t>
            </a:r>
          </a:p>
          <a:p>
            <a:pPr lvl="1"/>
            <a:r>
              <a:rPr lang="ko-KR" altLang="en-US" sz="2000" dirty="0" smtClean="0"/>
              <a:t>필터를 이용해서 도출된 </a:t>
            </a:r>
            <a:r>
              <a:rPr lang="en-US" altLang="ko-KR" sz="2000" dirty="0" smtClean="0"/>
              <a:t>feature map</a:t>
            </a:r>
            <a:r>
              <a:rPr lang="ko-KR" altLang="en-US" sz="2000" dirty="0" smtClean="0"/>
              <a:t>의 각 셀이 원본 이미지에서 담당하는 영역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층이 깊어질수록 </a:t>
            </a:r>
            <a:r>
              <a:rPr lang="en-US" altLang="ko-KR" sz="2000" dirty="0" smtClean="0"/>
              <a:t>receptive field </a:t>
            </a:r>
            <a:r>
              <a:rPr lang="ko-KR" altLang="en-US" sz="2000" dirty="0" smtClean="0"/>
              <a:t>가 커짐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467101"/>
            <a:ext cx="3907011" cy="27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65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학습하기 </a:t>
            </a:r>
            <a:r>
              <a:rPr lang="en-US" altLang="ko-KR" sz="2400" dirty="0" smtClean="0"/>
              <a:t>(training)</a:t>
            </a:r>
          </a:p>
          <a:p>
            <a:pPr lvl="1"/>
            <a:r>
              <a:rPr lang="ko-KR" altLang="en-US" sz="2000" dirty="0" smtClean="0"/>
              <a:t>생성된 각 </a:t>
            </a:r>
            <a:r>
              <a:rPr lang="en-US" altLang="ko-KR" sz="2000" dirty="0" smtClean="0"/>
              <a:t>anchor box</a:t>
            </a:r>
            <a:r>
              <a:rPr lang="ko-KR" altLang="en-US" sz="2000" dirty="0" smtClean="0"/>
              <a:t>가 하나의 관측치로 간주</a:t>
            </a:r>
            <a:endParaRPr lang="en-US" altLang="ko-KR" sz="2000" dirty="0" smtClean="0"/>
          </a:p>
          <a:p>
            <a:pPr lvl="2"/>
            <a:r>
              <a:rPr lang="ko-KR" altLang="en-US" sz="1800" dirty="0" smtClean="0"/>
              <a:t>각 관측치에 대한 비용함수 계산 필요</a:t>
            </a:r>
            <a:endParaRPr lang="en-US" altLang="ko-KR" sz="1800" dirty="0" smtClean="0"/>
          </a:p>
          <a:p>
            <a:pPr lvl="1"/>
            <a:r>
              <a:rPr lang="ko-KR" altLang="en-US" sz="2000" dirty="0" smtClean="0"/>
              <a:t>각 </a:t>
            </a:r>
            <a:r>
              <a:rPr lang="en-US" altLang="ko-KR" sz="2000" dirty="0" smtClean="0"/>
              <a:t>anchor box</a:t>
            </a:r>
            <a:r>
              <a:rPr lang="ko-KR" altLang="en-US" sz="2000" dirty="0" smtClean="0"/>
              <a:t>에 대해 비용함수를 계산하기 위해서는 각 </a:t>
            </a:r>
            <a:r>
              <a:rPr lang="en-US" altLang="ko-KR" sz="2000" dirty="0" smtClean="0"/>
              <a:t>anchor box</a:t>
            </a:r>
            <a:r>
              <a:rPr lang="ko-KR" altLang="en-US" sz="2000" dirty="0" smtClean="0"/>
              <a:t>에 대한 정답상자 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GTBB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를 지정해야 함 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SSD</a:t>
            </a:r>
            <a:r>
              <a:rPr lang="ko-KR" altLang="en-US" sz="2000" dirty="0" smtClean="0"/>
              <a:t>에서 사용된 </a:t>
            </a:r>
            <a:r>
              <a:rPr lang="en-US" altLang="ko-KR" sz="2000" dirty="0" smtClean="0"/>
              <a:t>matching strategy</a:t>
            </a:r>
          </a:p>
          <a:p>
            <a:pPr lvl="2"/>
            <a:r>
              <a:rPr lang="ko-KR" altLang="en-US" sz="1800" dirty="0" smtClean="0"/>
              <a:t>각 </a:t>
            </a:r>
            <a:r>
              <a:rPr lang="en-US" altLang="ko-KR" sz="1800" dirty="0" smtClean="0"/>
              <a:t>anchor box</a:t>
            </a:r>
            <a:r>
              <a:rPr lang="ko-KR" altLang="en-US" sz="1800" dirty="0" smtClean="0"/>
              <a:t>에 대해서 </a:t>
            </a:r>
            <a:r>
              <a:rPr lang="en-US" altLang="ko-KR" sz="1800" dirty="0" err="1" smtClean="0"/>
              <a:t>GTBB</a:t>
            </a:r>
            <a:r>
              <a:rPr lang="ko-KR" altLang="en-US" sz="1800" dirty="0" smtClean="0"/>
              <a:t>하고 겹치는 정도를 계산 </a:t>
            </a:r>
            <a:endParaRPr lang="en-US" altLang="ko-KR" sz="1800" dirty="0"/>
          </a:p>
          <a:p>
            <a:pPr lvl="2"/>
            <a:r>
              <a:rPr lang="ko-KR" altLang="en-US" sz="1800" dirty="0" smtClean="0"/>
              <a:t>이를 위해 </a:t>
            </a:r>
            <a:r>
              <a:rPr lang="en-US" altLang="ko-KR" sz="1800" dirty="0" err="1" smtClean="0"/>
              <a:t>IoU</a:t>
            </a:r>
            <a:r>
              <a:rPr lang="en-US" altLang="ko-KR" sz="1800" dirty="0"/>
              <a:t> (Intersection over </a:t>
            </a:r>
            <a:r>
              <a:rPr lang="en-US" altLang="ko-KR" sz="1800" dirty="0" smtClean="0"/>
              <a:t>Union)</a:t>
            </a:r>
            <a:r>
              <a:rPr lang="ko-KR" altLang="en-US" sz="1800" dirty="0" smtClean="0"/>
              <a:t> 지표 사용</a:t>
            </a:r>
            <a:r>
              <a:rPr lang="en-US" altLang="ko-KR" sz="1800" dirty="0"/>
              <a:t> (</a:t>
            </a:r>
            <a:r>
              <a:rPr lang="en-US" altLang="ko-KR" sz="1800" dirty="0" err="1"/>
              <a:t>Jaccard</a:t>
            </a:r>
            <a:r>
              <a:rPr lang="en-US" altLang="ko-KR" sz="1800" dirty="0"/>
              <a:t> overlap </a:t>
            </a:r>
            <a:r>
              <a:rPr lang="ko-KR" altLang="en-US" sz="1800" dirty="0" smtClean="0"/>
              <a:t>라고도 함</a:t>
            </a:r>
            <a:r>
              <a:rPr lang="en-US" altLang="ko-KR" sz="1800" dirty="0" smtClean="0"/>
              <a:t>)</a:t>
            </a:r>
            <a:endParaRPr lang="ko-KR" alt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8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학습하기 </a:t>
            </a:r>
            <a:r>
              <a:rPr lang="en-US" altLang="ko-KR" sz="2400" dirty="0" smtClean="0"/>
              <a:t>(cont’d)</a:t>
            </a:r>
          </a:p>
          <a:p>
            <a:pPr lvl="1"/>
            <a:r>
              <a:rPr lang="en-US" altLang="ko-KR" sz="2000" dirty="0" err="1" smtClean="0"/>
              <a:t>IoU</a:t>
            </a:r>
            <a:r>
              <a:rPr lang="en-US" altLang="ko-KR" sz="2000" dirty="0" smtClean="0"/>
              <a:t> (</a:t>
            </a:r>
            <a:r>
              <a:rPr lang="en-US" altLang="ko-KR" sz="2000" dirty="0" err="1"/>
              <a:t>Jaccard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overlap) (</a:t>
            </a:r>
            <a:r>
              <a:rPr lang="ko-KR" altLang="en-US" sz="2000" dirty="0" smtClean="0"/>
              <a:t>두 개의 경계 상자에 대해</a:t>
            </a:r>
            <a:r>
              <a:rPr lang="en-US" altLang="ko-KR" sz="2000" dirty="0" smtClean="0"/>
              <a:t>)</a:t>
            </a:r>
          </a:p>
          <a:p>
            <a:pPr lvl="2"/>
            <a:r>
              <a:rPr lang="ko-KR" altLang="en-US" sz="1800" dirty="0" smtClean="0"/>
              <a:t>겹치는 부분 </a:t>
            </a:r>
            <a:r>
              <a:rPr lang="en-US" altLang="ko-KR" sz="1800" dirty="0" smtClean="0"/>
              <a:t>/ </a:t>
            </a:r>
            <a:r>
              <a:rPr lang="ko-KR" altLang="en-US" sz="1800" dirty="0" smtClean="0"/>
              <a:t>전체 영역</a:t>
            </a:r>
            <a:endParaRPr lang="ko-KR" alt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6" descr="Intersection over Union (IoU) for object detection - PyImageSearch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240382"/>
            <a:ext cx="3660775" cy="285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70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학습하기 </a:t>
            </a:r>
            <a:r>
              <a:rPr lang="en-US" altLang="ko-KR" sz="2400" dirty="0" smtClean="0"/>
              <a:t>(cont’d)</a:t>
            </a:r>
          </a:p>
          <a:p>
            <a:pPr lvl="1"/>
            <a:r>
              <a:rPr lang="en-US" altLang="ko-KR" sz="2000" dirty="0" err="1" smtClean="0"/>
              <a:t>SSD</a:t>
            </a:r>
            <a:r>
              <a:rPr lang="ko-KR" altLang="en-US" sz="2000" dirty="0" smtClean="0"/>
              <a:t>에서 사용된 </a:t>
            </a:r>
            <a:r>
              <a:rPr lang="en-US" altLang="ko-KR" sz="2000" dirty="0" smtClean="0"/>
              <a:t>matching strategy (cont’d)</a:t>
            </a:r>
          </a:p>
          <a:p>
            <a:pPr lvl="2"/>
            <a:r>
              <a:rPr lang="ko-KR" altLang="en-US" sz="1800" dirty="0" smtClean="0"/>
              <a:t>각 </a:t>
            </a:r>
            <a:r>
              <a:rPr lang="en-US" altLang="ko-KR" sz="1800" dirty="0" smtClean="0"/>
              <a:t>anchor box</a:t>
            </a:r>
            <a:r>
              <a:rPr lang="ko-KR" altLang="en-US" sz="1800" dirty="0" smtClean="0"/>
              <a:t>에 대해서 </a:t>
            </a:r>
            <a:r>
              <a:rPr lang="en-US" altLang="ko-KR" sz="1800" dirty="0" err="1" smtClean="0"/>
              <a:t>GTBB</a:t>
            </a:r>
            <a:r>
              <a:rPr lang="ko-KR" altLang="en-US" sz="1800" dirty="0" smtClean="0"/>
              <a:t>하고 겹치는 정도를 계산 </a:t>
            </a:r>
            <a:endParaRPr lang="en-US" altLang="ko-KR" sz="1800" dirty="0" smtClean="0"/>
          </a:p>
          <a:p>
            <a:pPr lvl="2"/>
            <a:r>
              <a:rPr lang="ko-KR" altLang="en-US" sz="1800" dirty="0" smtClean="0"/>
              <a:t>각 </a:t>
            </a:r>
            <a:r>
              <a:rPr lang="en-US" altLang="ko-KR" sz="1800" dirty="0" err="1" smtClean="0"/>
              <a:t>GTBB</a:t>
            </a:r>
            <a:r>
              <a:rPr lang="ko-KR" altLang="en-US" sz="1800" dirty="0" smtClean="0"/>
              <a:t>에 대해서 </a:t>
            </a:r>
            <a:r>
              <a:rPr lang="en-US" altLang="ko-KR" sz="1800" dirty="0" err="1" smtClean="0"/>
              <a:t>IoU</a:t>
            </a:r>
            <a:r>
              <a:rPr lang="ko-KR" altLang="en-US" sz="1800" dirty="0" smtClean="0"/>
              <a:t>값이 제일 </a:t>
            </a:r>
            <a:r>
              <a:rPr lang="ko-KR" altLang="en-US" sz="1800" dirty="0"/>
              <a:t>큰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anchor box</a:t>
            </a:r>
            <a:r>
              <a:rPr lang="ko-KR" altLang="en-US" sz="1800" dirty="0" smtClean="0"/>
              <a:t>를 찾고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해당 </a:t>
            </a:r>
            <a:r>
              <a:rPr lang="en-US" altLang="ko-KR" sz="1800" dirty="0" err="1" smtClean="0"/>
              <a:t>GTBB</a:t>
            </a:r>
            <a:r>
              <a:rPr lang="ko-KR" altLang="en-US" sz="1800" dirty="0" smtClean="0"/>
              <a:t>를 해당 </a:t>
            </a:r>
            <a:r>
              <a:rPr lang="en-US" altLang="ko-KR" sz="1800" dirty="0" smtClean="0"/>
              <a:t>anchor box</a:t>
            </a:r>
            <a:r>
              <a:rPr lang="ko-KR" altLang="en-US" sz="1800" dirty="0" smtClean="0"/>
              <a:t>의 정답으로 할당</a:t>
            </a:r>
            <a:endParaRPr lang="en-US" altLang="ko-KR" sz="1800" dirty="0" smtClean="0"/>
          </a:p>
          <a:p>
            <a:pPr lvl="2"/>
            <a:r>
              <a:rPr lang="en-US" altLang="ko-KR" sz="1800" dirty="0" err="1"/>
              <a:t>GTBB</a:t>
            </a:r>
            <a:r>
              <a:rPr lang="ko-KR" altLang="en-US" sz="1800" dirty="0"/>
              <a:t>를 할당 받지 못한 </a:t>
            </a:r>
            <a:r>
              <a:rPr lang="en-US" altLang="ko-KR" sz="1800" dirty="0"/>
              <a:t>anchor box</a:t>
            </a:r>
            <a:r>
              <a:rPr lang="ko-KR" altLang="en-US" sz="1800" dirty="0"/>
              <a:t>들 중에서 </a:t>
            </a:r>
            <a:r>
              <a:rPr lang="en-US" altLang="ko-KR" sz="1800" dirty="0" err="1"/>
              <a:t>GTBB</a:t>
            </a:r>
            <a:r>
              <a:rPr lang="ko-KR" altLang="en-US" sz="1800" dirty="0"/>
              <a:t>와의 </a:t>
            </a:r>
            <a:r>
              <a:rPr lang="en-US" altLang="ko-KR" sz="1800" dirty="0" err="1"/>
              <a:t>IoU</a:t>
            </a:r>
            <a:r>
              <a:rPr lang="en-US" altLang="ko-KR" sz="1800" dirty="0"/>
              <a:t> </a:t>
            </a:r>
            <a:r>
              <a:rPr lang="ko-KR" altLang="en-US" sz="1800" dirty="0"/>
              <a:t>값이 </a:t>
            </a:r>
            <a:r>
              <a:rPr lang="en-US" altLang="ko-KR" sz="1800" dirty="0"/>
              <a:t>0.5 </a:t>
            </a:r>
            <a:r>
              <a:rPr lang="ko-KR" altLang="en-US" sz="1800" dirty="0"/>
              <a:t>보다 큰 </a:t>
            </a:r>
            <a:r>
              <a:rPr lang="en-US" altLang="ko-KR" sz="1800" dirty="0" err="1"/>
              <a:t>GTBB</a:t>
            </a:r>
            <a:r>
              <a:rPr lang="ko-KR" altLang="en-US" sz="1800" dirty="0"/>
              <a:t>를 해당 </a:t>
            </a:r>
            <a:r>
              <a:rPr lang="en-US" altLang="ko-KR" sz="1800" dirty="0"/>
              <a:t>anchor box</a:t>
            </a:r>
            <a:r>
              <a:rPr lang="ko-KR" altLang="en-US" sz="1800" dirty="0"/>
              <a:t>의 </a:t>
            </a:r>
            <a:r>
              <a:rPr lang="en-US" altLang="ko-KR" sz="1800" dirty="0" err="1"/>
              <a:t>GTBB</a:t>
            </a:r>
            <a:r>
              <a:rPr lang="ko-KR" altLang="en-US" sz="1800" dirty="0"/>
              <a:t>로 </a:t>
            </a:r>
            <a:r>
              <a:rPr lang="ko-KR" altLang="en-US" sz="1800" dirty="0" smtClean="0"/>
              <a:t>할당</a:t>
            </a:r>
            <a:endParaRPr lang="en-US" altLang="ko-KR" sz="1800" dirty="0" smtClean="0"/>
          </a:p>
          <a:p>
            <a:pPr lvl="2"/>
            <a:r>
              <a:rPr lang="en-US" altLang="ko-KR" sz="1800" dirty="0"/>
              <a:t>0.5</a:t>
            </a:r>
            <a:r>
              <a:rPr lang="ko-KR" altLang="en-US" sz="1800" dirty="0"/>
              <a:t>가 넘는 </a:t>
            </a:r>
            <a:r>
              <a:rPr lang="en-US" altLang="ko-KR" sz="1800" dirty="0" err="1"/>
              <a:t>GTBB</a:t>
            </a:r>
            <a:r>
              <a:rPr lang="ko-KR" altLang="en-US" sz="1800" dirty="0"/>
              <a:t>가 </a:t>
            </a:r>
            <a:r>
              <a:rPr lang="ko-KR" altLang="en-US" sz="1800" dirty="0" smtClean="0"/>
              <a:t>여러 개 </a:t>
            </a:r>
            <a:r>
              <a:rPr lang="ko-KR" altLang="en-US" sz="1800" dirty="0"/>
              <a:t>있다면 그 중 가장 큰 </a:t>
            </a:r>
            <a:r>
              <a:rPr lang="en-US" altLang="ko-KR" sz="1800" dirty="0" err="1"/>
              <a:t>IoU</a:t>
            </a:r>
            <a:r>
              <a:rPr lang="ko-KR" altLang="en-US" sz="1800" dirty="0"/>
              <a:t>를 갖는 </a:t>
            </a:r>
            <a:r>
              <a:rPr lang="en-US" altLang="ko-KR" sz="1800" dirty="0" err="1"/>
              <a:t>GTBB</a:t>
            </a:r>
            <a:r>
              <a:rPr lang="ko-KR" altLang="en-US" sz="1800" dirty="0"/>
              <a:t>를 </a:t>
            </a:r>
            <a:r>
              <a:rPr lang="ko-KR" altLang="en-US" sz="1800" dirty="0" smtClean="0"/>
              <a:t>할당</a:t>
            </a:r>
            <a:endParaRPr lang="en-US" altLang="ko-KR" sz="1800" dirty="0" smtClean="0"/>
          </a:p>
          <a:p>
            <a:pPr lvl="2"/>
            <a:r>
              <a:rPr lang="en-US" altLang="ko-KR" sz="1800" dirty="0" err="1"/>
              <a:t>GTBB</a:t>
            </a:r>
            <a:r>
              <a:rPr lang="ko-KR" altLang="en-US" sz="1800" dirty="0" smtClean="0"/>
              <a:t>가 할당된 </a:t>
            </a:r>
            <a:r>
              <a:rPr lang="en-US" altLang="ko-KR" sz="1800" dirty="0"/>
              <a:t>anchor box</a:t>
            </a:r>
            <a:r>
              <a:rPr lang="ko-KR" altLang="en-US" sz="1800" dirty="0"/>
              <a:t>를 </a:t>
            </a:r>
            <a:r>
              <a:rPr lang="en-US" altLang="ko-KR" sz="1800" dirty="0"/>
              <a:t>positive box</a:t>
            </a:r>
            <a:r>
              <a:rPr lang="ko-KR" altLang="en-US" sz="1800" dirty="0"/>
              <a:t>라고 하고</a:t>
            </a:r>
            <a:r>
              <a:rPr lang="en-US" altLang="ko-KR" sz="1800" dirty="0"/>
              <a:t>, </a:t>
            </a:r>
            <a:r>
              <a:rPr lang="ko-KR" altLang="en-US" sz="1800" dirty="0"/>
              <a:t>그렇지 않은 </a:t>
            </a:r>
            <a:r>
              <a:rPr lang="en-US" altLang="ko-KR" sz="1800" dirty="0"/>
              <a:t>anchor box</a:t>
            </a:r>
            <a:r>
              <a:rPr lang="ko-KR" altLang="en-US" sz="1800" dirty="0"/>
              <a:t>를 </a:t>
            </a:r>
            <a:r>
              <a:rPr lang="en-US" altLang="ko-KR" sz="1800" dirty="0"/>
              <a:t>negative </a:t>
            </a:r>
            <a:r>
              <a:rPr lang="en-US" altLang="ko-KR" sz="1800" dirty="0" smtClean="0"/>
              <a:t>box</a:t>
            </a:r>
            <a:r>
              <a:rPr lang="ko-KR" altLang="en-US" sz="1800" dirty="0" smtClean="0"/>
              <a:t>라고 함</a:t>
            </a:r>
            <a:endParaRPr lang="en-US" altLang="ko-KR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9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학습하기 </a:t>
            </a:r>
            <a:r>
              <a:rPr lang="en-US" altLang="ko-KR" sz="2400" dirty="0" smtClean="0"/>
              <a:t>(cont’d)</a:t>
            </a:r>
          </a:p>
          <a:p>
            <a:pPr lvl="1"/>
            <a:r>
              <a:rPr lang="ko-KR" altLang="en-US" sz="2000" dirty="0" smtClean="0"/>
              <a:t>아래 그림에서 점선은 </a:t>
            </a:r>
            <a:r>
              <a:rPr lang="en-US" altLang="ko-KR" sz="2000" dirty="0" smtClean="0"/>
              <a:t>Anchor boxes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163" y="2753950"/>
            <a:ext cx="3200400" cy="34915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140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Hard negative sampling</a:t>
            </a:r>
          </a:p>
          <a:p>
            <a:pPr lvl="1"/>
            <a:r>
              <a:rPr lang="ko-KR" altLang="ko-KR" sz="2000" dirty="0"/>
              <a:t>보통의 이미지의 경우에는 </a:t>
            </a:r>
            <a:r>
              <a:rPr lang="en-US" altLang="ko-KR" sz="2000" dirty="0" err="1"/>
              <a:t>GTBB</a:t>
            </a:r>
            <a:r>
              <a:rPr lang="ko-KR" altLang="ko-KR" sz="2000" dirty="0"/>
              <a:t>에 해당 하는 영역보다 그렇지 않은 영역 </a:t>
            </a:r>
            <a:r>
              <a:rPr lang="en-US" altLang="ko-KR" sz="2000" dirty="0"/>
              <a:t>(background </a:t>
            </a:r>
            <a:r>
              <a:rPr lang="ko-KR" altLang="ko-KR" sz="2000" dirty="0"/>
              <a:t>라고 함</a:t>
            </a:r>
            <a:r>
              <a:rPr lang="en-US" altLang="ko-KR" sz="2000" dirty="0"/>
              <a:t>)</a:t>
            </a:r>
            <a:r>
              <a:rPr lang="ko-KR" altLang="ko-KR" sz="2000" dirty="0"/>
              <a:t>이 더 </a:t>
            </a:r>
            <a:r>
              <a:rPr lang="ko-KR" altLang="en-US" sz="2000" dirty="0" smtClean="0"/>
              <a:t>큼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앞 사진의 경우</a:t>
            </a:r>
            <a:r>
              <a:rPr lang="en-US" altLang="ko-KR" sz="2000" dirty="0" smtClean="0"/>
              <a:t>)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 # positive boxes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≪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# negative boxes (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심각한 불균형 문제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/>
            <a:r>
              <a:rPr lang="ko-KR" altLang="en-US" sz="2000" dirty="0"/>
              <a:t>모든 </a:t>
            </a:r>
            <a:r>
              <a:rPr lang="en-US" altLang="ko-KR" sz="2000" dirty="0"/>
              <a:t>negative box</a:t>
            </a:r>
            <a:r>
              <a:rPr lang="ko-KR" altLang="en-US" sz="2000" dirty="0"/>
              <a:t>를 사용한 것이 아니라</a:t>
            </a:r>
            <a:r>
              <a:rPr lang="en-US" altLang="ko-KR" sz="2000" dirty="0"/>
              <a:t>, </a:t>
            </a:r>
            <a:r>
              <a:rPr lang="ko-KR" altLang="en-US" sz="2000" dirty="0"/>
              <a:t>일부의 </a:t>
            </a:r>
            <a:r>
              <a:rPr lang="en-US" altLang="ko-KR" sz="2000" dirty="0"/>
              <a:t>negative box </a:t>
            </a:r>
            <a:r>
              <a:rPr lang="ko-KR" altLang="en-US" sz="2000" dirty="0"/>
              <a:t>만을 </a:t>
            </a:r>
            <a:r>
              <a:rPr lang="ko-KR" altLang="en-US" sz="2000" dirty="0" smtClean="0"/>
              <a:t>사용</a:t>
            </a:r>
            <a:endParaRPr lang="en-US" altLang="ko-KR" sz="2000" dirty="0" smtClean="0"/>
          </a:p>
          <a:p>
            <a:pPr lvl="1"/>
            <a:r>
              <a:rPr lang="ko-KR" altLang="en-US" sz="2000" dirty="0"/>
              <a:t>백그라운드 클래스에 대한 확률이 낮은 </a:t>
            </a:r>
            <a:r>
              <a:rPr lang="ko-KR" altLang="en-US" sz="2000" dirty="0" smtClean="0"/>
              <a:t>순으로 선택해서 </a:t>
            </a:r>
            <a:r>
              <a:rPr lang="en-US" altLang="ko-KR" sz="2000" dirty="0"/>
              <a:t>positive box</a:t>
            </a:r>
            <a:r>
              <a:rPr lang="ko-KR" altLang="en-US" sz="2000" dirty="0"/>
              <a:t>의 수와 </a:t>
            </a:r>
            <a:r>
              <a:rPr lang="en-US" altLang="ko-KR" sz="2000" dirty="0"/>
              <a:t>negative box</a:t>
            </a:r>
            <a:r>
              <a:rPr lang="ko-KR" altLang="en-US" sz="2000" dirty="0"/>
              <a:t>의 수의 비율이 </a:t>
            </a:r>
            <a:r>
              <a:rPr lang="en-US" altLang="ko-KR" sz="2000" dirty="0"/>
              <a:t>1:3</a:t>
            </a:r>
            <a:r>
              <a:rPr lang="ko-KR" altLang="en-US" sz="2000" dirty="0" smtClean="0"/>
              <a:t>이 되도록 함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dirty="0" smtClean="0"/>
              <a:t>예측치 </a:t>
            </a:r>
            <a:endParaRPr lang="en-US" altLang="ko-KR" sz="2800" dirty="0" smtClean="0"/>
          </a:p>
          <a:p>
            <a:pPr lvl="1"/>
            <a:r>
              <a:rPr lang="ko-KR" altLang="en-US" sz="2400" dirty="0" smtClean="0"/>
              <a:t>각 </a:t>
            </a:r>
            <a:r>
              <a:rPr lang="en-US" altLang="ko-KR" sz="2400" dirty="0" smtClean="0"/>
              <a:t>anchor box</a:t>
            </a:r>
            <a:r>
              <a:rPr lang="ko-KR" altLang="en-US" sz="2400" dirty="0" smtClean="0"/>
              <a:t>에 대해서 </a:t>
            </a:r>
            <a:r>
              <a:rPr lang="en-US" altLang="ko-KR" sz="2400" dirty="0" err="1" smtClean="0"/>
              <a:t>SSD</a:t>
            </a:r>
            <a:r>
              <a:rPr lang="ko-KR" altLang="en-US" sz="2400" dirty="0" smtClean="0"/>
              <a:t>를 통해 예측되는 값들의 종류는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가지</a:t>
            </a:r>
            <a:endParaRPr lang="en-US" altLang="ko-KR" sz="2400" dirty="0" smtClean="0"/>
          </a:p>
          <a:p>
            <a:pPr lvl="2"/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ko-KR" sz="2000" dirty="0" smtClean="0"/>
              <a:t>해당 </a:t>
            </a:r>
            <a:r>
              <a:rPr lang="en-US" altLang="ko-KR" sz="2000" dirty="0"/>
              <a:t>anchor box</a:t>
            </a:r>
            <a:r>
              <a:rPr lang="ko-KR" altLang="ko-KR" sz="2000" dirty="0"/>
              <a:t>로부터 </a:t>
            </a:r>
            <a:r>
              <a:rPr lang="en-US" altLang="ko-KR" sz="2000" dirty="0" err="1"/>
              <a:t>GTBB</a:t>
            </a:r>
            <a:r>
              <a:rPr lang="ko-KR" altLang="ko-KR" sz="2000" dirty="0"/>
              <a:t>가 얼마나 떨어져 있는지 </a:t>
            </a:r>
            <a:r>
              <a:rPr lang="en-US" altLang="ko-KR" sz="2000" dirty="0" smtClean="0"/>
              <a:t>+ </a:t>
            </a:r>
            <a:r>
              <a:rPr lang="ko-KR" altLang="en-US" sz="2000" dirty="0" smtClean="0"/>
              <a:t>얼마나 더 큰지 </a:t>
            </a:r>
            <a:r>
              <a:rPr lang="en-US" altLang="ko-KR" sz="2000" dirty="0"/>
              <a:t>(</a:t>
            </a:r>
            <a:r>
              <a:rPr lang="ko-KR" altLang="ko-KR" sz="2000" dirty="0"/>
              <a:t>이러한 값을 </a:t>
            </a:r>
            <a:r>
              <a:rPr lang="en-US" altLang="ko-KR" sz="2000" dirty="0"/>
              <a:t>offset </a:t>
            </a:r>
            <a:r>
              <a:rPr lang="ko-KR" altLang="ko-KR" sz="2000" dirty="0"/>
              <a:t>이라고 </a:t>
            </a:r>
            <a:r>
              <a:rPr lang="ko-KR" altLang="en-US" sz="2000" dirty="0"/>
              <a:t>함</a:t>
            </a:r>
            <a:r>
              <a:rPr lang="en-US" altLang="ko-KR" sz="2000" dirty="0"/>
              <a:t>)</a:t>
            </a:r>
            <a:endParaRPr lang="en-US" altLang="ko-KR" sz="2000" dirty="0" smtClean="0"/>
          </a:p>
          <a:p>
            <a:pPr lvl="3"/>
            <a:r>
              <a:rPr lang="en-US" altLang="ko-KR" sz="1600" dirty="0" smtClean="0"/>
              <a:t>4 </a:t>
            </a:r>
            <a:r>
              <a:rPr lang="ko-KR" altLang="en-US" sz="1600" dirty="0" smtClean="0"/>
              <a:t>개의 </a:t>
            </a:r>
            <a:r>
              <a:rPr lang="en-US" altLang="ko-KR" sz="1600" dirty="0" smtClean="0"/>
              <a:t>offset </a:t>
            </a:r>
            <a:r>
              <a:rPr lang="ko-KR" altLang="en-US" sz="1600" dirty="0" smtClean="0"/>
              <a:t>값 출력</a:t>
            </a:r>
            <a:endParaRPr lang="en-US" altLang="ko-KR" sz="1600" dirty="0" smtClean="0"/>
          </a:p>
          <a:p>
            <a:pPr lvl="2"/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ko-KR" altLang="ko-KR" sz="2000" dirty="0" smtClean="0"/>
              <a:t>해당 </a:t>
            </a:r>
            <a:r>
              <a:rPr lang="en-US" altLang="ko-KR" sz="2000" dirty="0" err="1"/>
              <a:t>GTBB</a:t>
            </a:r>
            <a:r>
              <a:rPr lang="ko-KR" altLang="ko-KR" sz="2000" dirty="0"/>
              <a:t>에 존재하는 </a:t>
            </a:r>
            <a:r>
              <a:rPr lang="en-US" altLang="ko-KR" sz="2000" dirty="0"/>
              <a:t>object</a:t>
            </a:r>
            <a:r>
              <a:rPr lang="ko-KR" altLang="ko-KR" sz="2000" dirty="0"/>
              <a:t>의 클래스가 무엇일지에 대한 </a:t>
            </a:r>
            <a:r>
              <a:rPr lang="ko-KR" altLang="ko-KR" sz="2000" dirty="0" smtClean="0"/>
              <a:t>확률</a:t>
            </a:r>
            <a:endParaRPr lang="en-US" altLang="ko-KR" sz="2000" dirty="0" smtClean="0"/>
          </a:p>
          <a:p>
            <a:pPr lvl="3"/>
            <a:r>
              <a:rPr lang="ko-KR" altLang="en-US" sz="1600" dirty="0" smtClean="0"/>
              <a:t>총 </a:t>
            </a:r>
            <a:r>
              <a:rPr lang="en-US" altLang="ko-KR" sz="1600" dirty="0" smtClean="0"/>
              <a:t>21</a:t>
            </a:r>
            <a:r>
              <a:rPr lang="ko-KR" altLang="en-US" sz="1600" dirty="0" smtClean="0"/>
              <a:t>개의 클래스 존재</a:t>
            </a:r>
            <a:r>
              <a:rPr lang="en-US" altLang="ko-KR" sz="1600" dirty="0" smtClean="0"/>
              <a:t>: 20</a:t>
            </a:r>
            <a:r>
              <a:rPr lang="ko-KR" altLang="en-US" sz="1600" dirty="0" smtClean="0"/>
              <a:t>개는 실제 </a:t>
            </a:r>
            <a:r>
              <a:rPr lang="en-US" altLang="ko-KR" sz="1600" dirty="0" smtClean="0"/>
              <a:t>object class, 1</a:t>
            </a:r>
            <a:r>
              <a:rPr lang="ko-KR" altLang="en-US" sz="1600" dirty="0" smtClean="0"/>
              <a:t>개는 </a:t>
            </a:r>
            <a:r>
              <a:rPr lang="en-US" altLang="ko-KR" sz="1600" dirty="0" smtClean="0"/>
              <a:t>background class</a:t>
            </a:r>
            <a:endParaRPr lang="ko-KR" altLang="ko-KR" sz="1600" dirty="0"/>
          </a:p>
          <a:p>
            <a:pPr lvl="2"/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9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예측치 </a:t>
            </a:r>
            <a:r>
              <a:rPr lang="en-US" altLang="ko-KR" sz="2400" dirty="0" smtClean="0"/>
              <a:t>(cont’d)</a:t>
            </a:r>
          </a:p>
          <a:p>
            <a:pPr lvl="1"/>
            <a:r>
              <a:rPr lang="en-US" altLang="ko-KR" sz="2000" dirty="0" smtClean="0"/>
              <a:t>Offset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905000" y="3048000"/>
            <a:ext cx="6400800" cy="3576638"/>
            <a:chOff x="1981200" y="2667000"/>
            <a:chExt cx="6400800" cy="3576638"/>
          </a:xfrm>
        </p:grpSpPr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2667000"/>
              <a:ext cx="6400800" cy="3576638"/>
            </a:xfrm>
            <a:prstGeom prst="rect">
              <a:avLst/>
            </a:prstGeom>
            <a:noFill/>
          </p:spPr>
        </p:pic>
        <p:cxnSp>
          <p:nvCxnSpPr>
            <p:cNvPr id="9" name="Straight Arrow Connector 8"/>
            <p:cNvCxnSpPr/>
            <p:nvPr/>
          </p:nvCxnSpPr>
          <p:spPr bwMode="auto">
            <a:xfrm>
              <a:off x="3276600" y="3276600"/>
              <a:ext cx="685800" cy="762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4984595" y="5876693"/>
              <a:ext cx="578005" cy="14866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TextBox 15"/>
          <p:cNvSpPr txBox="1"/>
          <p:nvPr/>
        </p:nvSpPr>
        <p:spPr>
          <a:xfrm>
            <a:off x="5334000" y="2438440"/>
            <a:ext cx="754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offset</a:t>
            </a:r>
            <a:endParaRPr lang="ko-KR" altLang="en-US" dirty="0"/>
          </a:p>
        </p:txBody>
      </p:sp>
      <p:cxnSp>
        <p:nvCxnSpPr>
          <p:cNvPr id="18" name="Straight Arrow Connector 17"/>
          <p:cNvCxnSpPr/>
          <p:nvPr/>
        </p:nvCxnSpPr>
        <p:spPr bwMode="auto">
          <a:xfrm flipH="1">
            <a:off x="3657600" y="2706687"/>
            <a:ext cx="1981200" cy="13684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H="1">
            <a:off x="5181600" y="2706687"/>
            <a:ext cx="457200" cy="35980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4454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sz="2800" dirty="0" smtClean="0"/>
                  <a:t>비용함수</a:t>
                </a:r>
                <a:endParaRPr lang="en-US" altLang="ko-KR" sz="2800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ko-KR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𝑐𝑙𝑠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𝑙𝑜𝑐</m:t>
                            </m:r>
                          </m:sub>
                        </m:sSub>
                      </m:e>
                    </m:d>
                  </m:oMath>
                </a14:m>
                <a:endParaRPr lang="ko-KR" altLang="ko-KR" sz="2400" dirty="0"/>
              </a:p>
              <a:p>
                <a:pPr lvl="2"/>
                <a:r>
                  <a:rPr lang="ko-KR" altLang="en-US" sz="2000" dirty="0" smtClean="0"/>
                  <a:t>즉</a:t>
                </a:r>
                <a:r>
                  <a:rPr lang="en-US" altLang="ko-KR" sz="2000" dirty="0" smtClean="0"/>
                  <a:t>, classification loss </a:t>
                </a:r>
                <a:r>
                  <a:rPr lang="en-US" altLang="ko-KR" sz="2000" dirty="0"/>
                  <a:t>+ localization loss </a:t>
                </a:r>
                <a:endParaRPr lang="en-US" altLang="ko-KR" sz="2000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: Smooth </a:t>
                </a:r>
                <a:r>
                  <a:rPr lang="en-US" altLang="ko-KR" sz="2000" dirty="0" err="1" smtClean="0"/>
                  <a:t>L1</a:t>
                </a:r>
                <a:r>
                  <a:rPr lang="en-US" altLang="ko-KR" sz="2000" dirty="0" smtClean="0"/>
                  <a:t> </a:t>
                </a:r>
                <a:r>
                  <a:rPr lang="ko-KR" altLang="en-US" sz="2000" dirty="0" smtClean="0"/>
                  <a:t>비용함수 </a:t>
                </a:r>
                <a:r>
                  <a:rPr lang="en-US" altLang="ko-KR" sz="2000" dirty="0" smtClean="0"/>
                  <a:t>(Fast R-CNN</a:t>
                </a:r>
                <a:r>
                  <a:rPr lang="ko-KR" altLang="en-US" sz="2000" dirty="0" smtClean="0"/>
                  <a:t>에서 사용</a:t>
                </a:r>
                <a:r>
                  <a:rPr lang="en-US" altLang="ko-KR" sz="2000" dirty="0" smtClean="0"/>
                  <a:t>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: </a:t>
                </a:r>
                <a:r>
                  <a:rPr lang="ko-KR" altLang="en-US" sz="2000" dirty="0" smtClean="0"/>
                  <a:t>교차 엔트로피 비용함수</a:t>
                </a:r>
                <a:endParaRPr lang="en-US" altLang="ko-KR" sz="2000" dirty="0" smtClean="0"/>
              </a:p>
              <a:p>
                <a:pPr lvl="2"/>
                <a:r>
                  <a:rPr lang="en-US" altLang="ko-KR" sz="2000" dirty="0" smtClean="0"/>
                  <a:t>N = # of matched anchor boxes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ko-KR" alt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2000" dirty="0" smtClean="0"/>
                  <a:t> 는 가중치</a:t>
                </a:r>
                <a:r>
                  <a:rPr lang="en-US" altLang="ko-KR" sz="2000" dirty="0" smtClean="0"/>
                  <a:t>, </a:t>
                </a:r>
                <a14:m>
                  <m:oMath xmlns:m="http://schemas.openxmlformats.org/officeDocument/2006/math">
                    <m:r>
                      <a:rPr lang="ko-KR" alt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14" t="-16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smtClean="0"/>
              <a:t>Object detection (cont’d)</a:t>
            </a:r>
          </a:p>
          <a:p>
            <a:pPr lvl="1"/>
            <a:r>
              <a:rPr lang="ko-KR" altLang="en-US" sz="2400" dirty="0" smtClean="0"/>
              <a:t>두 가지 태스크를 포함</a:t>
            </a:r>
            <a:endParaRPr lang="en-US" altLang="ko-KR" sz="2400" dirty="0" smtClean="0"/>
          </a:p>
          <a:p>
            <a:pPr lvl="2"/>
            <a:r>
              <a:rPr lang="en-US" altLang="ko-KR" sz="1800" dirty="0" smtClean="0"/>
              <a:t>Localization: </a:t>
            </a:r>
            <a:r>
              <a:rPr lang="ko-KR" altLang="en-US" sz="1800" dirty="0" smtClean="0"/>
              <a:t>물체의 위치를 찾는 것</a:t>
            </a:r>
            <a:endParaRPr lang="en-US" altLang="ko-KR" sz="1800" dirty="0" smtClean="0"/>
          </a:p>
          <a:p>
            <a:pPr lvl="3"/>
            <a:r>
              <a:rPr lang="ko-KR" altLang="en-US" sz="1400" dirty="0" smtClean="0"/>
              <a:t>정확하게는 물체가 있을 것 같은 경계상자를 찾는 것</a:t>
            </a:r>
            <a:endParaRPr lang="en-US" altLang="ko-KR" sz="1400" dirty="0" smtClean="0"/>
          </a:p>
          <a:p>
            <a:pPr lvl="2"/>
            <a:r>
              <a:rPr lang="en-US" altLang="ko-KR" sz="1800" dirty="0" smtClean="0"/>
              <a:t>Classification: </a:t>
            </a:r>
            <a:r>
              <a:rPr lang="ko-KR" altLang="en-US" sz="1800" dirty="0" smtClean="0"/>
              <a:t>해당 상자에 포함되어 있는 물체가 무엇인지 맞히는 것</a:t>
            </a:r>
            <a:endParaRPr lang="en-US" altLang="ko-KR" sz="1800" dirty="0" smtClean="0"/>
          </a:p>
          <a:p>
            <a:pPr lvl="1"/>
            <a:r>
              <a:rPr lang="en-US" altLang="ko-KR" sz="2400" dirty="0" smtClean="0"/>
              <a:t>Localization</a:t>
            </a:r>
            <a:r>
              <a:rPr lang="ko-KR" altLang="en-US" sz="2400" dirty="0" smtClean="0"/>
              <a:t>과 </a:t>
            </a:r>
            <a:r>
              <a:rPr lang="en-US" altLang="ko-KR" sz="2400" dirty="0" smtClean="0"/>
              <a:t>classification</a:t>
            </a:r>
            <a:r>
              <a:rPr lang="ko-KR" altLang="en-US" sz="2400" dirty="0" smtClean="0"/>
              <a:t>을 수행하기 위해서 일반적으로 두 단계 필요</a:t>
            </a:r>
            <a:endParaRPr lang="en-US" altLang="ko-KR" sz="2400" dirty="0" smtClean="0"/>
          </a:p>
          <a:p>
            <a:pPr lvl="2"/>
            <a:r>
              <a:rPr lang="ko-KR" altLang="en-US" sz="1800" dirty="0"/>
              <a:t>물체가 있을 만한 경계상자 </a:t>
            </a:r>
            <a:r>
              <a:rPr lang="en-US" altLang="ko-KR" sz="1800" dirty="0"/>
              <a:t>(</a:t>
            </a:r>
            <a:r>
              <a:rPr lang="ko-KR" altLang="en-US" sz="1800" dirty="0"/>
              <a:t>이러한 경계상자를 일컬어 </a:t>
            </a:r>
            <a:r>
              <a:rPr lang="en-US" altLang="ko-KR" sz="1800" dirty="0"/>
              <a:t>regions of interest, ROI</a:t>
            </a:r>
            <a:r>
              <a:rPr lang="ko-KR" altLang="en-US" sz="1800" dirty="0"/>
              <a:t>라고 함</a:t>
            </a:r>
            <a:r>
              <a:rPr lang="en-US" altLang="ko-KR" sz="1800" dirty="0" smtClean="0"/>
              <a:t>)</a:t>
            </a:r>
            <a:r>
              <a:rPr lang="ko-KR" altLang="en-US" sz="1800" dirty="0"/>
              <a:t>를 </a:t>
            </a:r>
            <a:r>
              <a:rPr lang="ko-KR" altLang="en-US" sz="1800" dirty="0" smtClean="0"/>
              <a:t>추출</a:t>
            </a:r>
            <a:endParaRPr lang="en-US" altLang="ko-KR" sz="1800" dirty="0" smtClean="0"/>
          </a:p>
          <a:p>
            <a:pPr lvl="2"/>
            <a:r>
              <a:rPr lang="ko-KR" altLang="en-US" sz="1800" dirty="0" smtClean="0"/>
              <a:t>추출된 </a:t>
            </a:r>
            <a:r>
              <a:rPr lang="en-US" altLang="ko-KR" sz="1800" dirty="0" smtClean="0"/>
              <a:t>ROI</a:t>
            </a:r>
            <a:r>
              <a:rPr lang="ko-KR" altLang="en-US" sz="1800" dirty="0" smtClean="0"/>
              <a:t>을 이용하여 </a:t>
            </a:r>
            <a:r>
              <a:rPr lang="en-US" altLang="ko-KR" sz="1800" dirty="0"/>
              <a:t>localization</a:t>
            </a:r>
            <a:r>
              <a:rPr lang="ko-KR" altLang="en-US" sz="1800" dirty="0"/>
              <a:t>과 </a:t>
            </a:r>
            <a:r>
              <a:rPr lang="en-US" altLang="ko-KR" sz="1800" dirty="0"/>
              <a:t>classification</a:t>
            </a:r>
            <a:r>
              <a:rPr lang="ko-KR" altLang="en-US" sz="1800" dirty="0"/>
              <a:t>을 수행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F79B-6B87-4C78-B523-2889CC78BCA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6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sz="2000" dirty="0" smtClean="0"/>
                  <a:t>비용함수 </a:t>
                </a:r>
                <a:r>
                  <a:rPr lang="en-US" altLang="ko-KR" sz="2000" dirty="0" smtClean="0"/>
                  <a:t>(cont’d)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endParaRPr lang="en-US" altLang="ko-KR" sz="1800" dirty="0" smtClean="0"/>
              </a:p>
              <a:p>
                <a:pPr lvl="2"/>
                <a:r>
                  <a:rPr lang="en-US" altLang="ko-KR" sz="1600" dirty="0" smtClean="0"/>
                  <a:t>How to calculate ground truth offset?</a:t>
                </a:r>
              </a:p>
              <a:p>
                <a:pPr lvl="2"/>
                <a:r>
                  <a:rPr lang="en-US" altLang="ko-KR" sz="1600" dirty="0" err="1"/>
                  <a:t>SSD</a:t>
                </a:r>
                <a:r>
                  <a:rPr lang="en-US" altLang="ko-KR" sz="1600" dirty="0"/>
                  <a:t> does not recommend to directly predict the raw pixel error values </a:t>
                </a:r>
                <a:r>
                  <a:rPr lang="en-US" altLang="ko-KR" sz="1600" dirty="0" err="1"/>
                  <a:t>yoff</a:t>
                </a:r>
                <a:r>
                  <a:rPr lang="en-US" altLang="ko-KR" sz="1600" dirty="0"/>
                  <a:t>. Instead, </a:t>
                </a:r>
                <a:r>
                  <a:rPr lang="en-US" altLang="ko-KR" sz="1600" b="1" u="sng" dirty="0"/>
                  <a:t>the </a:t>
                </a:r>
                <a:r>
                  <a:rPr lang="en-US" altLang="ko-KR" sz="1600" b="1" u="sng" dirty="0" smtClean="0"/>
                  <a:t>offset </a:t>
                </a:r>
                <a:r>
                  <a:rPr lang="en-US" altLang="ko-KR" sz="1600" b="1" u="sng" dirty="0"/>
                  <a:t>values are </a:t>
                </a:r>
                <a:r>
                  <a:rPr lang="en-US" altLang="ko-KR" sz="1600" b="1" u="sng" dirty="0" smtClean="0"/>
                  <a:t>used (</a:t>
                </a:r>
                <a:r>
                  <a:rPr lang="ko-KR" altLang="en-US" sz="1600" b="1" u="sng" dirty="0" smtClean="0"/>
                  <a:t>중심 좌표와 너비</a:t>
                </a:r>
                <a:r>
                  <a:rPr lang="en-US" altLang="ko-KR" sz="1600" b="1" u="sng" dirty="0" smtClean="0"/>
                  <a:t>, </a:t>
                </a:r>
                <a:r>
                  <a:rPr lang="ko-KR" altLang="en-US" sz="1600" b="1" u="sng" dirty="0" smtClean="0"/>
                  <a:t>높이에 대한 </a:t>
                </a:r>
                <a:r>
                  <a:rPr lang="en-US" altLang="ko-KR" sz="1600" b="1" u="sng" dirty="0" smtClean="0"/>
                  <a:t>offsets)</a:t>
                </a:r>
                <a:r>
                  <a:rPr lang="en-US" altLang="ko-KR" sz="1600" dirty="0" smtClean="0"/>
                  <a:t>. </a:t>
                </a:r>
                <a:r>
                  <a:rPr lang="en-US" altLang="ko-KR" sz="1600" dirty="0"/>
                  <a:t>The ground truth bounding box and anchor box coordinates are first expressed in centroid-dimensions format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54525" y="4130868"/>
                <a:ext cx="7620000" cy="1082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𝑔𝑏𝑜𝑥</m:t>
                          </m:r>
                        </m:sub>
                      </m:sSub>
                      <m:r>
                        <a:rPr lang="en-US" altLang="ko-KR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kern="100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kern="100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kern="100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kern="100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→(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b="0" i="1" kern="100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b="0" i="1" kern="100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kern="100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kern="100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𝑎𝑛𝑐h𝑜𝑟</m:t>
                          </m:r>
                        </m:sub>
                      </m:sSub>
                      <m:r>
                        <a:rPr lang="en-US" altLang="ko-KR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𝑎𝑚𝑖𝑛</m:t>
                                  </m:r>
                                </m:sub>
                              </m:s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𝑎𝑚𝑖𝑛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𝑎𝑚𝑎𝑥</m:t>
                                  </m:r>
                                </m:sub>
                              </m:s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𝑎𝑚𝑎𝑥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→(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𝑎𝑥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𝑎𝑦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25" y="4130868"/>
                <a:ext cx="7620000" cy="1082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106488" y="5156878"/>
                <a:ext cx="7848600" cy="1315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latinLnBrk="1"/>
                <a:r>
                  <a:rPr lang="en-US" altLang="ko-KR" i="1" kern="1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where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b="0" i="1" kern="100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b="0" i="1" kern="100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kern="100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kern="100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kern="100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kern="100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kern="100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kern="100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ko-KR" altLang="ko-KR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=(</m:t>
                      </m:r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altLang="ko-KR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88" y="5156878"/>
                <a:ext cx="7848600" cy="1315360"/>
              </a:xfrm>
              <a:prstGeom prst="rect">
                <a:avLst/>
              </a:prstGeom>
              <a:blipFill>
                <a:blip r:embed="rId4"/>
                <a:stretch>
                  <a:fillRect l="-699" t="-3241" b="-1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-49245" y="3296287"/>
                <a:ext cx="22138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 smtClean="0"/>
                  <a:t>PASCAL VOC </a:t>
                </a:r>
                <a:r>
                  <a:rPr lang="ko-KR" altLang="en-US" sz="1200" dirty="0" smtClean="0"/>
                  <a:t>데이터의 경우</a:t>
                </a:r>
                <a:endParaRPr lang="en-US" altLang="ko-KR" sz="12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ko-KR" altLang="ko-KR" sz="12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12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2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𝑏𝑚𝑖𝑛</m:t>
                              </m:r>
                            </m:sub>
                          </m:sSub>
                          <m:r>
                            <a:rPr lang="en-US" altLang="ko-KR" sz="120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ko-KR" altLang="ko-KR" sz="12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2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𝑏𝑚𝑖𝑛</m:t>
                              </m:r>
                            </m:sub>
                          </m:sSub>
                        </m:e>
                      </m:d>
                      <m:r>
                        <a:rPr lang="en-US" altLang="ko-KR" sz="120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</m:t>
                      </m:r>
                      <m:d>
                        <m:dPr>
                          <m:ctrlPr>
                            <a:rPr lang="ko-KR" altLang="ko-KR" sz="12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12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2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𝑏𝑚𝑎𝑥</m:t>
                              </m:r>
                            </m:sub>
                          </m:sSub>
                          <m:r>
                            <a:rPr lang="en-US" altLang="ko-KR" sz="120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ko-KR" altLang="ko-KR" sz="12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2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𝑏𝑚𝑎𝑥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200" dirty="0" smtClean="0"/>
              </a:p>
              <a:p>
                <a:pPr algn="ctr"/>
                <a:r>
                  <a:rPr lang="ko-KR" altLang="en-US" sz="1200" dirty="0" smtClean="0"/>
                  <a:t>정보를 지님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245" y="3296287"/>
                <a:ext cx="2213811" cy="646331"/>
              </a:xfrm>
              <a:prstGeom prst="rect">
                <a:avLst/>
              </a:prstGeom>
              <a:blipFill>
                <a:blip r:embed="rId5"/>
                <a:stretch>
                  <a:fillRect t="-943" b="-6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0072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The </a:t>
            </a:r>
            <a:r>
              <a:rPr lang="en-US" altLang="ko-KR" sz="2000" dirty="0" smtClean="0"/>
              <a:t>ground </a:t>
            </a:r>
            <a:r>
              <a:rPr lang="en-US" altLang="ko-KR" sz="2000" dirty="0"/>
              <a:t>truth </a:t>
            </a:r>
            <a:r>
              <a:rPr lang="en-US" altLang="ko-KR" sz="2000" dirty="0" smtClean="0"/>
              <a:t>offsets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Smooth </a:t>
            </a:r>
            <a:r>
              <a:rPr lang="en-US" altLang="ko-KR" sz="2000" dirty="0" err="1" smtClean="0"/>
              <a:t>L1</a:t>
            </a:r>
            <a:r>
              <a:rPr lang="en-US" altLang="ko-KR" sz="2000" dirty="0" smtClean="0"/>
              <a:t> loss (a.k.a., Huber loss)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828800" y="2514600"/>
                <a:ext cx="5213350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𝑔𝑡</m:t>
                          </m:r>
                          <m:r>
                            <m:rPr>
                              <m:lit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𝑜𝑓𝑓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func>
                            <m:func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514600"/>
                <a:ext cx="5213350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075113"/>
            <a:ext cx="5492972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99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Convolution filter</a:t>
            </a:r>
            <a:r>
              <a:rPr lang="ko-KR" altLang="ko-KR" sz="2400" dirty="0"/>
              <a:t>를 사용한 결과 </a:t>
            </a:r>
            <a:r>
              <a:rPr lang="ko-KR" altLang="ko-KR" sz="2400" dirty="0" smtClean="0"/>
              <a:t>출력</a:t>
            </a:r>
            <a:endParaRPr lang="en-US" altLang="ko-KR" sz="2400" dirty="0" smtClean="0"/>
          </a:p>
          <a:p>
            <a:pPr lvl="1"/>
            <a:r>
              <a:rPr lang="ko-KR" altLang="ko-KR" sz="2000" dirty="0"/>
              <a:t>각 </a:t>
            </a:r>
            <a:r>
              <a:rPr lang="en-US" altLang="ko-KR" sz="2000" dirty="0"/>
              <a:t>feature map</a:t>
            </a:r>
            <a:r>
              <a:rPr lang="ko-KR" altLang="ko-KR" sz="2000" dirty="0"/>
              <a:t>에 </a:t>
            </a:r>
            <a:r>
              <a:rPr lang="en-US" altLang="ko-KR" sz="2000" dirty="0" err="1"/>
              <a:t>3x3</a:t>
            </a:r>
            <a:r>
              <a:rPr lang="en-US" altLang="ko-KR" sz="2000" dirty="0"/>
              <a:t> </a:t>
            </a:r>
            <a:r>
              <a:rPr lang="en-US" altLang="ko-KR" sz="2000" dirty="0" err="1"/>
              <a:t>conv2d</a:t>
            </a:r>
            <a:r>
              <a:rPr lang="en-US" altLang="ko-KR" sz="2000" dirty="0"/>
              <a:t> filter</a:t>
            </a:r>
            <a:r>
              <a:rPr lang="ko-KR" altLang="ko-KR" sz="2000" dirty="0"/>
              <a:t>를 </a:t>
            </a:r>
            <a:r>
              <a:rPr lang="ko-KR" altLang="ko-KR" sz="2000" dirty="0" smtClean="0"/>
              <a:t>적용하</a:t>
            </a:r>
            <a:r>
              <a:rPr lang="ko-KR" altLang="en-US" sz="2000" dirty="0" smtClean="0"/>
              <a:t>여 종속변수에 대한 예측치를 출력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각 </a:t>
            </a:r>
            <a:r>
              <a:rPr lang="en-US" altLang="ko-KR" sz="2000" dirty="0" smtClean="0"/>
              <a:t>anchor box</a:t>
            </a:r>
            <a:r>
              <a:rPr lang="ko-KR" altLang="en-US" sz="2000" dirty="0" smtClean="0"/>
              <a:t>별로 </a:t>
            </a:r>
            <a:r>
              <a:rPr lang="en-US" altLang="ko-KR" sz="2000" dirty="0" smtClean="0"/>
              <a:t>25</a:t>
            </a:r>
            <a:r>
              <a:rPr lang="ko-KR" altLang="en-US" sz="2000" dirty="0" smtClean="0"/>
              <a:t>개의 값 출력</a:t>
            </a:r>
            <a:endParaRPr lang="en-US" altLang="ko-KR" sz="2000" dirty="0" smtClean="0"/>
          </a:p>
          <a:p>
            <a:pPr lvl="2"/>
            <a:r>
              <a:rPr lang="en-US" altLang="ko-KR" sz="1800" dirty="0" smtClean="0"/>
              <a:t>4</a:t>
            </a:r>
            <a:r>
              <a:rPr lang="ko-KR" altLang="en-US" sz="1800" dirty="0" smtClean="0"/>
              <a:t>개의 </a:t>
            </a:r>
            <a:r>
              <a:rPr lang="en-US" altLang="ko-KR" sz="1800" dirty="0" smtClean="0"/>
              <a:t>offset </a:t>
            </a:r>
            <a:r>
              <a:rPr lang="ko-KR" altLang="en-US" sz="1800" dirty="0" smtClean="0"/>
              <a:t>값</a:t>
            </a:r>
            <a:r>
              <a:rPr lang="en-US" altLang="ko-KR" sz="1800" dirty="0" smtClean="0"/>
              <a:t>, 21</a:t>
            </a:r>
            <a:r>
              <a:rPr lang="ko-KR" altLang="en-US" sz="1800" dirty="0" smtClean="0"/>
              <a:t>개 클래스별 확률</a:t>
            </a:r>
            <a:endParaRPr lang="en-US" altLang="ko-KR" sz="1800" dirty="0" smtClean="0"/>
          </a:p>
          <a:p>
            <a:pPr lvl="1"/>
            <a:r>
              <a:rPr lang="ko-KR" altLang="en-US" sz="2000" dirty="0" smtClean="0"/>
              <a:t>각 셀별로 </a:t>
            </a:r>
            <a:r>
              <a:rPr lang="en-US" altLang="ko-KR" sz="2000" dirty="0" smtClean="0"/>
              <a:t>6</a:t>
            </a:r>
            <a:r>
              <a:rPr lang="ko-KR" altLang="en-US" sz="2000" dirty="0" smtClean="0"/>
              <a:t>개의 </a:t>
            </a:r>
            <a:r>
              <a:rPr lang="en-US" altLang="ko-KR" sz="2000" dirty="0" smtClean="0"/>
              <a:t>anchor box</a:t>
            </a:r>
            <a:r>
              <a:rPr lang="ko-KR" altLang="en-US" sz="2000" dirty="0" smtClean="0"/>
              <a:t>가 존재하는 경우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각 셀별로 </a:t>
            </a:r>
            <a:r>
              <a:rPr lang="en-US" altLang="ko-KR" sz="2000" dirty="0" smtClean="0"/>
              <a:t>6*(4+21)</a:t>
            </a:r>
            <a:r>
              <a:rPr lang="ko-KR" altLang="en-US" sz="2000" dirty="0" smtClean="0"/>
              <a:t>의 값 출력 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이를 위해</a:t>
            </a:r>
            <a:r>
              <a:rPr lang="en-US" altLang="ko-KR" sz="2000" dirty="0" smtClean="0"/>
              <a:t>, </a:t>
            </a:r>
            <a:r>
              <a:rPr lang="en-US" altLang="ko-KR" sz="2000" dirty="0" err="1"/>
              <a:t>3x3</a:t>
            </a:r>
            <a:r>
              <a:rPr lang="en-US" altLang="ko-KR" sz="2000" dirty="0"/>
              <a:t> </a:t>
            </a:r>
            <a:r>
              <a:rPr lang="en-US" altLang="ko-KR" sz="2000" dirty="0" err="1"/>
              <a:t>conv2d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filter</a:t>
            </a:r>
            <a:r>
              <a:rPr lang="ko-KR" altLang="en-US" sz="2000" dirty="0" smtClean="0"/>
              <a:t>를 </a:t>
            </a:r>
            <a:r>
              <a:rPr lang="en-US" altLang="ko-KR" sz="2000" dirty="0"/>
              <a:t>6*(4+21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개 적용 </a:t>
            </a:r>
            <a:r>
              <a:rPr lang="en-US" altLang="ko-KR" sz="2000" dirty="0" smtClean="0"/>
              <a:t>=&gt; </a:t>
            </a:r>
            <a:r>
              <a:rPr lang="ko-KR" altLang="en-US" sz="2000" dirty="0" smtClean="0"/>
              <a:t>즉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도출되는 </a:t>
            </a:r>
            <a:r>
              <a:rPr lang="en-US" altLang="ko-KR" sz="2000" dirty="0" smtClean="0"/>
              <a:t>activation map</a:t>
            </a:r>
            <a:r>
              <a:rPr lang="ko-KR" altLang="en-US" sz="2000" dirty="0" smtClean="0"/>
              <a:t>의 </a:t>
            </a:r>
            <a:r>
              <a:rPr lang="en-US" altLang="ko-KR" sz="2000" dirty="0" smtClean="0"/>
              <a:t>depth = </a:t>
            </a:r>
            <a:r>
              <a:rPr lang="en-US" altLang="ko-KR" sz="2000" dirty="0"/>
              <a:t>6*(4+21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en-US" altLang="ko-KR" sz="2000" dirty="0"/>
              <a:t>padding</a:t>
            </a:r>
            <a:r>
              <a:rPr lang="ko-KR" altLang="en-US" sz="2000" dirty="0"/>
              <a:t>을 해서 입력 </a:t>
            </a:r>
            <a:r>
              <a:rPr lang="en-US" altLang="ko-KR" sz="2000" dirty="0"/>
              <a:t>feature map</a:t>
            </a:r>
            <a:r>
              <a:rPr lang="ko-KR" altLang="en-US" sz="2000" dirty="0"/>
              <a:t>과 출력 </a:t>
            </a:r>
            <a:r>
              <a:rPr lang="en-US" altLang="ko-KR" sz="2000" dirty="0"/>
              <a:t>feature map</a:t>
            </a:r>
            <a:r>
              <a:rPr lang="ko-KR" altLang="en-US" sz="2000" dirty="0"/>
              <a:t>의 크기가 </a:t>
            </a:r>
            <a:r>
              <a:rPr lang="ko-KR" altLang="en-US" sz="2000" dirty="0" smtClean="0"/>
              <a:t>동일하게 설정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6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Convolution filter</a:t>
            </a:r>
            <a:r>
              <a:rPr lang="ko-KR" altLang="ko-KR" sz="2400" dirty="0"/>
              <a:t>를 사용한 결과 </a:t>
            </a:r>
            <a:r>
              <a:rPr lang="ko-KR" altLang="ko-KR" sz="2400" dirty="0" smtClean="0"/>
              <a:t>출력</a:t>
            </a:r>
            <a:r>
              <a:rPr lang="en-US" altLang="ko-KR" sz="2400" dirty="0" smtClean="0"/>
              <a:t> (cont’d)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438400"/>
            <a:ext cx="7971155" cy="3276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5056" y="5715000"/>
            <a:ext cx="792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첫번째 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(4+21)</a:t>
            </a:r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은 해당 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cell</a:t>
            </a:r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에 대한 첫번째 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anchor box</a:t>
            </a:r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에 대한 예측치가 됨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두번째 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(4+21)</a:t>
            </a:r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은 해당 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cell</a:t>
            </a:r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에 대한 두번째 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anchor box</a:t>
            </a:r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에 대한 예측치가 됨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… </a:t>
            </a:r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나머지는 동일한 방식으로 작동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4402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Convolution filter</a:t>
            </a:r>
            <a:r>
              <a:rPr lang="ko-KR" altLang="ko-KR" sz="2400" dirty="0"/>
              <a:t>를 사용한 결과 </a:t>
            </a:r>
            <a:r>
              <a:rPr lang="ko-KR" altLang="ko-KR" sz="2400" dirty="0" smtClean="0"/>
              <a:t>출력</a:t>
            </a:r>
            <a:r>
              <a:rPr lang="en-US" altLang="ko-KR" sz="2400" dirty="0" smtClean="0"/>
              <a:t> (cont’d)</a:t>
            </a:r>
          </a:p>
          <a:p>
            <a:pPr lvl="1"/>
            <a:r>
              <a:rPr lang="ko-KR" altLang="en-US" sz="2000" dirty="0" smtClean="0"/>
              <a:t>필터 적용의 예</a:t>
            </a:r>
            <a:endParaRPr lang="en-US" altLang="ko-KR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2" y="3307346"/>
            <a:ext cx="1749425" cy="16764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152400" y="5239046"/>
            <a:ext cx="2914650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원본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feature map (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진한 회색 부분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+ padding (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밝은 회색 부분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313928"/>
            <a:ext cx="1837860" cy="1681976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3319230" y="5221467"/>
            <a:ext cx="2971800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여기에 </a:t>
            </a:r>
            <a:r>
              <a:rPr lang="en-US" altLang="ko-KR" sz="14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3x3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filter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적용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첫번째 셀에 대해서 적용하는 경우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여러번 적용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4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6x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(4+21))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50" y="3313928"/>
            <a:ext cx="1797050" cy="1669818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6789833" y="5239046"/>
            <a:ext cx="2409634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두번째 셀에 적용하는 경우 </a:t>
            </a:r>
          </a:p>
        </p:txBody>
      </p:sp>
    </p:spTree>
    <p:extLst>
      <p:ext uri="{BB962C8B-B14F-4D97-AF65-F5344CB8AC3E}">
        <p14:creationId xmlns:p14="http://schemas.microsoft.com/office/powerpoint/2010/main" val="1197048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dirty="0" smtClean="0"/>
              <a:t>새로운 이미지에 대한 정답 예측 </a:t>
            </a:r>
            <a:r>
              <a:rPr lang="en-US" altLang="ko-KR" sz="2800" dirty="0" smtClean="0"/>
              <a:t>(inference)</a:t>
            </a:r>
          </a:p>
          <a:p>
            <a:pPr lvl="1"/>
            <a:r>
              <a:rPr lang="ko-KR" altLang="en-US" sz="2400" dirty="0" smtClean="0"/>
              <a:t>새로운 이미지에 존재하는 물체를 찾기 위해 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학습에서 사용 방식과 동일한 방식으로 </a:t>
            </a:r>
            <a:r>
              <a:rPr lang="en-US" altLang="ko-KR" sz="2400" dirty="0" smtClean="0"/>
              <a:t>anchor box </a:t>
            </a:r>
            <a:r>
              <a:rPr lang="ko-KR" altLang="en-US" sz="2400" dirty="0" smtClean="0"/>
              <a:t>생성 </a:t>
            </a:r>
            <a:endParaRPr lang="en-US" altLang="ko-KR" sz="2400" dirty="0" smtClean="0"/>
          </a:p>
          <a:p>
            <a:pPr lvl="2"/>
            <a:r>
              <a:rPr lang="ko-KR" altLang="en-US" sz="2000" dirty="0" smtClean="0"/>
              <a:t>각 </a:t>
            </a:r>
            <a:r>
              <a:rPr lang="en-US" altLang="ko-KR" sz="2000" dirty="0" smtClean="0"/>
              <a:t>anchor box</a:t>
            </a:r>
            <a:r>
              <a:rPr lang="ko-KR" altLang="en-US" sz="2000" dirty="0" smtClean="0"/>
              <a:t>에 대해서 </a:t>
            </a:r>
            <a:endParaRPr lang="en-US" altLang="ko-KR" sz="2000" dirty="0"/>
          </a:p>
          <a:p>
            <a:pPr lvl="3"/>
            <a:r>
              <a:rPr lang="en-US" altLang="ko-KR" sz="1600" dirty="0" smtClean="0"/>
              <a:t>offset </a:t>
            </a:r>
            <a:r>
              <a:rPr lang="ko-KR" altLang="en-US" sz="1600" dirty="0" smtClean="0"/>
              <a:t>예측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해당 </a:t>
            </a:r>
            <a:r>
              <a:rPr lang="en-US" altLang="ko-KR" sz="1600" dirty="0" smtClean="0"/>
              <a:t>anchor box </a:t>
            </a:r>
            <a:r>
              <a:rPr lang="ko-KR" altLang="en-US" sz="1600" dirty="0" smtClean="0"/>
              <a:t>좌표에 </a:t>
            </a:r>
            <a:r>
              <a:rPr lang="en-US" altLang="ko-KR" sz="1600" dirty="0" smtClean="0"/>
              <a:t>offset</a:t>
            </a:r>
            <a:r>
              <a:rPr lang="ko-KR" altLang="en-US" sz="1600" dirty="0" smtClean="0"/>
              <a:t>을 더해서 최종 상자 예측</a:t>
            </a:r>
            <a:r>
              <a:rPr lang="en-US" altLang="ko-KR" sz="1600" dirty="0" smtClean="0"/>
              <a:t>)</a:t>
            </a:r>
          </a:p>
          <a:p>
            <a:pPr lvl="3"/>
            <a:r>
              <a:rPr lang="ko-KR" altLang="en-US" sz="1600" dirty="0" smtClean="0"/>
              <a:t>각 클래스 확률 예측</a:t>
            </a:r>
            <a:endParaRPr lang="en-US" altLang="ko-KR" sz="1600" dirty="0" smtClean="0"/>
          </a:p>
          <a:p>
            <a:pPr lvl="2"/>
            <a:r>
              <a:rPr lang="ko-KR" altLang="en-US" sz="2000" dirty="0" smtClean="0"/>
              <a:t>특정 </a:t>
            </a:r>
            <a:r>
              <a:rPr lang="en-US" altLang="ko-KR" sz="2000" dirty="0" smtClean="0"/>
              <a:t>object </a:t>
            </a:r>
            <a:r>
              <a:rPr lang="ko-KR" altLang="en-US" sz="2000" dirty="0" smtClean="0"/>
              <a:t>에 대해서 많은 상자들이 중복됨</a:t>
            </a:r>
            <a:endParaRPr lang="en-US" altLang="ko-KR" sz="2000" dirty="0" smtClean="0"/>
          </a:p>
          <a:p>
            <a:pPr lvl="2"/>
            <a:r>
              <a:rPr lang="ko-KR" altLang="en-US" sz="2000" dirty="0" smtClean="0"/>
              <a:t>가장 정확도가 높은 상자를 추출하기 위해서 </a:t>
            </a:r>
            <a:r>
              <a:rPr lang="en-US" altLang="ko-KR" sz="2000" dirty="0" smtClean="0"/>
              <a:t>non-maximum suppression </a:t>
            </a:r>
            <a:r>
              <a:rPr lang="ko-KR" altLang="en-US" sz="2000" dirty="0" smtClean="0"/>
              <a:t>방법 사용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확률값이 최대가 아닌 상자들은 삭제를 하겠다는 의미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6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Non-maximum suppression</a:t>
            </a:r>
          </a:p>
          <a:p>
            <a:pPr lvl="1"/>
            <a:r>
              <a:rPr lang="ko-KR" altLang="en-US" sz="2000" dirty="0" smtClean="0"/>
              <a:t>아래와 같은 사진이 있다고 가정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3026512"/>
            <a:ext cx="5546453" cy="319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5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Non-maximum </a:t>
            </a:r>
            <a:r>
              <a:rPr lang="en-US" altLang="ko-KR" sz="2400" dirty="0" smtClean="0"/>
              <a:t>suppression (cont’d)</a:t>
            </a:r>
          </a:p>
          <a:p>
            <a:pPr lvl="1"/>
            <a:r>
              <a:rPr lang="ko-KR" altLang="en-US" sz="2000" dirty="0" smtClean="0"/>
              <a:t>특정 클래스에 대해서 </a:t>
            </a:r>
            <a:endParaRPr lang="en-US" altLang="ko-KR" sz="2000" dirty="0" smtClean="0"/>
          </a:p>
          <a:p>
            <a:pPr lvl="2"/>
            <a:r>
              <a:rPr lang="ko-KR" altLang="en-US" sz="1800" dirty="0" smtClean="0"/>
              <a:t>확률이 특정값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예</a:t>
            </a:r>
            <a:r>
              <a:rPr lang="en-US" altLang="ko-KR" sz="1800" dirty="0" smtClean="0"/>
              <a:t>, 0.1) </a:t>
            </a:r>
            <a:r>
              <a:rPr lang="ko-KR" altLang="en-US" sz="1800" dirty="0" smtClean="0"/>
              <a:t>이하인 상자는 모두 삭제</a:t>
            </a:r>
            <a:endParaRPr lang="en-US" altLang="ko-KR" sz="1800" dirty="0" smtClean="0"/>
          </a:p>
          <a:p>
            <a:pPr lvl="2"/>
            <a:r>
              <a:rPr lang="ko-KR" altLang="en-US" sz="1800" dirty="0" smtClean="0"/>
              <a:t>남아있는 상자들에 대해서 확률값이 제일 큰 상자를 선택</a:t>
            </a:r>
            <a:endParaRPr lang="en-US" altLang="ko-KR" sz="1800" dirty="0"/>
          </a:p>
          <a:p>
            <a:pPr lvl="3"/>
            <a:r>
              <a:rPr lang="ko-KR" altLang="en-US" sz="1600" dirty="0" smtClean="0"/>
              <a:t>해당 상자와 </a:t>
            </a:r>
            <a:r>
              <a:rPr lang="en-US" altLang="ko-KR" sz="1600" dirty="0" err="1" smtClean="0"/>
              <a:t>IoU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값이 </a:t>
            </a:r>
            <a:r>
              <a:rPr lang="en-US" altLang="ko-KR" sz="1600" dirty="0" smtClean="0"/>
              <a:t>0.45 </a:t>
            </a:r>
            <a:r>
              <a:rPr lang="ko-KR" altLang="en-US" sz="1600" dirty="0" smtClean="0"/>
              <a:t>이상인 다른 상자들을 모두 삭제 </a:t>
            </a:r>
            <a:endParaRPr lang="en-US" altLang="ko-KR" sz="1600" dirty="0"/>
          </a:p>
          <a:p>
            <a:endParaRPr lang="ko-KR" alt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3963988"/>
            <a:ext cx="4424859" cy="25098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500" y="4191001"/>
            <a:ext cx="23241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그러면 오른쪽 그림에서 파란색에 해당하는 상자가 선택되어지고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해당 상자와의 중복 정도가 높은 빨간색 상자들이 삭제됨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1114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Non-maximum </a:t>
            </a:r>
            <a:r>
              <a:rPr lang="en-US" altLang="ko-KR" sz="2400" dirty="0" smtClean="0"/>
              <a:t>suppression (cont’d)</a:t>
            </a:r>
          </a:p>
          <a:p>
            <a:pPr lvl="1"/>
            <a:r>
              <a:rPr lang="ko-KR" altLang="en-US" sz="2000" dirty="0" smtClean="0"/>
              <a:t>특정 클래스에 대해서 </a:t>
            </a:r>
            <a:endParaRPr lang="en-US" altLang="ko-KR" sz="2000" dirty="0" smtClean="0"/>
          </a:p>
          <a:p>
            <a:pPr lvl="2"/>
            <a:r>
              <a:rPr lang="ko-KR" altLang="en-US" sz="1800" dirty="0" smtClean="0"/>
              <a:t>남아 있는 상자들에 대해서 동일한 과정 반복</a:t>
            </a:r>
            <a:endParaRPr lang="en-US" altLang="ko-KR" sz="1800" dirty="0" smtClean="0"/>
          </a:p>
          <a:p>
            <a:pPr lvl="3"/>
            <a:r>
              <a:rPr lang="ko-KR" altLang="en-US" sz="1600" dirty="0" smtClean="0"/>
              <a:t>확률값이 제일 큰 상자를 선택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ko-KR" altLang="en-US" sz="1600" dirty="0" smtClean="0"/>
              <a:t>해당 상자와 </a:t>
            </a:r>
            <a:r>
              <a:rPr lang="en-US" altLang="ko-KR" sz="1600" dirty="0" err="1" smtClean="0"/>
              <a:t>IoU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값이 </a:t>
            </a:r>
            <a:r>
              <a:rPr lang="en-US" altLang="ko-KR" sz="1600" dirty="0" smtClean="0"/>
              <a:t>0.45 </a:t>
            </a:r>
            <a:r>
              <a:rPr lang="ko-KR" altLang="en-US" sz="1600" dirty="0" smtClean="0"/>
              <a:t>이상인 다른 상자들을 모두 삭제 </a:t>
            </a:r>
            <a:endParaRPr lang="en-US" altLang="ko-KR" sz="1600" dirty="0" smtClean="0"/>
          </a:p>
          <a:p>
            <a:endParaRPr lang="ko-KR" alt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01" y="3733800"/>
            <a:ext cx="4780649" cy="26733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1500" y="3962400"/>
            <a:ext cx="2400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그러면 오른쪽 고양이에 대해서 파란색 상자가 선택되고 나머지 상자들이 삭제된다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7227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최종 결과물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819400"/>
            <a:ext cx="58102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6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smtClean="0"/>
              <a:t>Object detection (cont’d)</a:t>
            </a:r>
          </a:p>
          <a:p>
            <a:pPr lvl="1"/>
            <a:r>
              <a:rPr lang="ko-KR" altLang="en-US" sz="2400" dirty="0" smtClean="0"/>
              <a:t>두 가지 종류의 </a:t>
            </a:r>
            <a:r>
              <a:rPr lang="en-US" altLang="ko-KR" sz="2400" dirty="0" smtClean="0"/>
              <a:t>object detection </a:t>
            </a:r>
            <a:r>
              <a:rPr lang="ko-KR" altLang="en-US" sz="2400" dirty="0" smtClean="0"/>
              <a:t>알고리즘들</a:t>
            </a:r>
            <a:endParaRPr lang="en-US" altLang="ko-KR" sz="2400" dirty="0" smtClean="0"/>
          </a:p>
          <a:p>
            <a:pPr lvl="2"/>
            <a:r>
              <a:rPr lang="en-US" altLang="ko-KR" dirty="0" smtClean="0"/>
              <a:t>One </a:t>
            </a:r>
            <a:r>
              <a:rPr lang="en-US" altLang="ko-KR" dirty="0"/>
              <a:t>stage </a:t>
            </a:r>
            <a:r>
              <a:rPr lang="en-US" altLang="ko-KR" dirty="0" smtClean="0"/>
              <a:t>detectors</a:t>
            </a:r>
          </a:p>
          <a:p>
            <a:pPr lvl="3"/>
            <a:r>
              <a:rPr lang="en-US" altLang="ko-KR" dirty="0" err="1" smtClean="0"/>
              <a:t>SSD</a:t>
            </a:r>
            <a:r>
              <a:rPr lang="en-US" altLang="ko-KR" dirty="0" smtClean="0"/>
              <a:t>, YOLO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Two stage detectors</a:t>
            </a:r>
          </a:p>
          <a:p>
            <a:pPr lvl="3"/>
            <a:r>
              <a:rPr lang="ko-KR" altLang="en-US" dirty="0" smtClean="0"/>
              <a:t>앞의 두 단계를 구분해서 수행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R-CNN family</a:t>
            </a:r>
          </a:p>
          <a:p>
            <a:pPr lvl="3"/>
            <a:r>
              <a:rPr lang="ko-KR" altLang="en-US" dirty="0" smtClean="0"/>
              <a:t>속도가 느리다는 단점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F79B-6B87-4C78-B523-2889CC78BCA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21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smtClean="0"/>
              <a:t>성능</a:t>
            </a:r>
            <a:endParaRPr lang="ko-KR" altLang="en-US" sz="24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29" y="2743200"/>
            <a:ext cx="8828086" cy="21741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34658" y="4950859"/>
            <a:ext cx="3105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지표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mAP</a:t>
            </a:r>
            <a:r>
              <a:rPr lang="en-US" altLang="ko-KR" sz="1400" dirty="0" smtClean="0"/>
              <a:t> (mean Average Precision)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78219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 descr="Remote Sensing | Free Full-Text | Few-Shot Object Detection in Remote  Sensing Image Interpretation: Opportunities and Challenge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05000"/>
            <a:ext cx="6477000" cy="369411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035905" y="5584234"/>
            <a:ext cx="57617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Anchor-free </a:t>
            </a:r>
            <a:r>
              <a:rPr lang="ko-KR" altLang="en-US" sz="1400" dirty="0" smtClean="0"/>
              <a:t>소개</a:t>
            </a:r>
            <a:r>
              <a:rPr lang="en-US" altLang="ko-KR" sz="1400" dirty="0"/>
              <a:t>: </a:t>
            </a:r>
            <a:endParaRPr lang="en-US" altLang="ko-KR" sz="1400" dirty="0" smtClean="0"/>
          </a:p>
          <a:p>
            <a:r>
              <a:rPr lang="en-US" altLang="ko-KR" sz="1400" dirty="0" smtClean="0">
                <a:hlinkClick r:id="rId3"/>
              </a:rPr>
              <a:t>https</a:t>
            </a:r>
            <a:r>
              <a:rPr lang="en-US" altLang="ko-KR" sz="1400" dirty="0">
                <a:hlinkClick r:id="rId3"/>
              </a:rPr>
              <a:t>://</a:t>
            </a:r>
            <a:r>
              <a:rPr lang="en-US" altLang="ko-KR" sz="1400" dirty="0" err="1" smtClean="0">
                <a:hlinkClick r:id="rId3"/>
              </a:rPr>
              <a:t>blog.si-analytics.ai</a:t>
            </a:r>
            <a:r>
              <a:rPr lang="en-US" altLang="ko-KR" sz="1400" dirty="0" smtClean="0">
                <a:hlinkClick r:id="rId3"/>
              </a:rPr>
              <a:t>/72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>
                <a:hlinkClick r:id="rId4"/>
              </a:rPr>
              <a:t>https://</a:t>
            </a:r>
            <a:r>
              <a:rPr lang="en-US" altLang="ko-KR" sz="1400" dirty="0" err="1">
                <a:hlinkClick r:id="rId4"/>
              </a:rPr>
              <a:t>learnopencv.com</a:t>
            </a:r>
            <a:r>
              <a:rPr lang="en-US" altLang="ko-KR" sz="1400" dirty="0">
                <a:hlinkClick r:id="rId4"/>
              </a:rPr>
              <a:t>/</a:t>
            </a:r>
            <a:r>
              <a:rPr lang="en-US" altLang="ko-KR" sz="1400" dirty="0" err="1">
                <a:hlinkClick r:id="rId4"/>
              </a:rPr>
              <a:t>fcos</a:t>
            </a:r>
            <a:r>
              <a:rPr lang="en-US" altLang="ko-KR" sz="1400" dirty="0">
                <a:hlinkClick r:id="rId4"/>
              </a:rPr>
              <a:t>-anchor-free-object-detection-explained</a:t>
            </a:r>
            <a:r>
              <a:rPr lang="en-US" altLang="ko-KR" sz="1400" dirty="0" smtClean="0">
                <a:hlinkClick r:id="rId4"/>
              </a:rPr>
              <a:t>/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12130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Primary models on MS COCO datasets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2655888"/>
            <a:ext cx="6934200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28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smtClean="0"/>
              <a:t>Before 2014 (</a:t>
            </a:r>
            <a:r>
              <a:rPr lang="ko-KR" altLang="en-US" sz="2000" dirty="0" smtClean="0"/>
              <a:t>참고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en-US" altLang="ko-KR" sz="1800" dirty="0" smtClean="0"/>
              <a:t>Viola-Jones in 2001</a:t>
            </a:r>
          </a:p>
          <a:p>
            <a:pPr lvl="2"/>
            <a:r>
              <a:rPr lang="en-US" altLang="ko-KR" sz="1600" dirty="0"/>
              <a:t>Viola, P., &amp; Jones, M. (2001, December). Rapid object detection using a boosted cascade of simple features. In Proceedings of the 2001 IEEE computer society conference on computer vision and pattern recognition. </a:t>
            </a:r>
            <a:r>
              <a:rPr lang="en-US" altLang="ko-KR" sz="1600" dirty="0" err="1"/>
              <a:t>CVPR</a:t>
            </a:r>
            <a:r>
              <a:rPr lang="en-US" altLang="ko-KR" sz="1600" dirty="0"/>
              <a:t> 2001 (Vol. 1, pp. I-I). </a:t>
            </a:r>
            <a:r>
              <a:rPr lang="en-US" altLang="ko-KR" sz="1600" dirty="0" smtClean="0"/>
              <a:t>IEEE.</a:t>
            </a:r>
          </a:p>
          <a:p>
            <a:pPr lvl="1"/>
            <a:r>
              <a:rPr lang="en-US" altLang="ko-KR" sz="1800" dirty="0"/>
              <a:t>HOG </a:t>
            </a:r>
            <a:r>
              <a:rPr lang="en-US" altLang="ko-KR" sz="1800" dirty="0" smtClean="0"/>
              <a:t>detector in 2005</a:t>
            </a:r>
          </a:p>
          <a:p>
            <a:pPr lvl="2"/>
            <a:r>
              <a:rPr lang="en-US" altLang="ko-KR" sz="1600" dirty="0" err="1"/>
              <a:t>Dalal</a:t>
            </a:r>
            <a:r>
              <a:rPr lang="en-US" altLang="ko-KR" sz="1600" dirty="0"/>
              <a:t>, N., &amp; </a:t>
            </a:r>
            <a:r>
              <a:rPr lang="en-US" altLang="ko-KR" sz="1600" dirty="0" err="1"/>
              <a:t>Triggs</a:t>
            </a:r>
            <a:r>
              <a:rPr lang="en-US" altLang="ko-KR" sz="1600" dirty="0"/>
              <a:t>, B. (2005, June). Histograms of oriented gradients for human detection. In 2005 IEEE computer society conference on computer vision and pattern recognition (</a:t>
            </a:r>
            <a:r>
              <a:rPr lang="en-US" altLang="ko-KR" sz="1600" dirty="0" err="1"/>
              <a:t>CVPR'05</a:t>
            </a:r>
            <a:r>
              <a:rPr lang="en-US" altLang="ko-KR" sz="1600" dirty="0"/>
              <a:t>) (Vol. 1, pp. 886-893). </a:t>
            </a:r>
            <a:r>
              <a:rPr lang="en-US" altLang="ko-KR" sz="1600" dirty="0" smtClean="0"/>
              <a:t>IEEE.</a:t>
            </a:r>
          </a:p>
          <a:p>
            <a:pPr lvl="1"/>
            <a:r>
              <a:rPr lang="en-US" altLang="ko-KR" sz="1800" dirty="0"/>
              <a:t>Deformable Parts Model (</a:t>
            </a:r>
            <a:r>
              <a:rPr lang="en-US" altLang="ko-KR" sz="1800" dirty="0" err="1"/>
              <a:t>DPM</a:t>
            </a:r>
            <a:r>
              <a:rPr lang="en-US" altLang="ko-KR" sz="1800" dirty="0" smtClean="0"/>
              <a:t>) in 2008</a:t>
            </a:r>
          </a:p>
          <a:p>
            <a:pPr lvl="2"/>
            <a:r>
              <a:rPr lang="en-US" altLang="ko-KR" sz="1600" dirty="0" err="1" smtClean="0"/>
              <a:t>Felzenszwalb</a:t>
            </a:r>
            <a:r>
              <a:rPr lang="en-US" altLang="ko-KR" sz="1600" dirty="0" smtClean="0"/>
              <a:t>, P., </a:t>
            </a:r>
            <a:r>
              <a:rPr lang="en-US" altLang="ko-KR" sz="1600" dirty="0" err="1" smtClean="0"/>
              <a:t>McAllester</a:t>
            </a:r>
            <a:r>
              <a:rPr lang="en-US" altLang="ko-KR" sz="1600" dirty="0" smtClean="0"/>
              <a:t>, D., &amp; </a:t>
            </a:r>
            <a:r>
              <a:rPr lang="en-US" altLang="ko-KR" sz="1600" dirty="0" err="1" smtClean="0"/>
              <a:t>Ramanan</a:t>
            </a:r>
            <a:r>
              <a:rPr lang="en-US" altLang="ko-KR" sz="1600" dirty="0" smtClean="0"/>
              <a:t>, D. (2008, June). A discriminatively trained, multiscale, deformable part model. In 2008 IEEE conference on computer vision and pattern recognition (pp. 1-8). IEEE.</a:t>
            </a:r>
            <a:endParaRPr lang="ko-KR" alt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54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8" y="2017713"/>
            <a:ext cx="8189912" cy="4114800"/>
          </a:xfrm>
        </p:spPr>
        <p:txBody>
          <a:bodyPr/>
          <a:lstStyle/>
          <a:p>
            <a:r>
              <a:rPr lang="ko-KR" altLang="en-US" sz="2000" dirty="0" smtClean="0"/>
              <a:t>학습 데이터</a:t>
            </a:r>
            <a:endParaRPr lang="en-US" altLang="ko-KR" sz="2000" dirty="0" smtClean="0"/>
          </a:p>
          <a:p>
            <a:pPr lvl="1"/>
            <a:r>
              <a:rPr lang="en-US" altLang="ko-KR" sz="1800" dirty="0"/>
              <a:t>PASCAL Visual Object Classes (VOC</a:t>
            </a:r>
            <a:r>
              <a:rPr lang="en-US" altLang="ko-KR" sz="1800" dirty="0" smtClean="0"/>
              <a:t>) </a:t>
            </a:r>
          </a:p>
          <a:p>
            <a:pPr lvl="2"/>
            <a:r>
              <a:rPr lang="en-US" altLang="ko-KR" sz="1400" u="sng" dirty="0" smtClean="0">
                <a:hlinkClick r:id="rId2"/>
              </a:rPr>
              <a:t>http</a:t>
            </a:r>
            <a:r>
              <a:rPr lang="en-US" altLang="ko-KR" sz="1400" u="sng" dirty="0">
                <a:hlinkClick r:id="rId2"/>
              </a:rPr>
              <a:t>://</a:t>
            </a:r>
            <a:r>
              <a:rPr lang="en-US" altLang="ko-KR" sz="1400" u="sng" dirty="0" err="1">
                <a:hlinkClick r:id="rId2"/>
              </a:rPr>
              <a:t>host.robots.ox.ac.uk</a:t>
            </a:r>
            <a:r>
              <a:rPr lang="en-US" altLang="ko-KR" sz="1400" u="sng" dirty="0">
                <a:hlinkClick r:id="rId2"/>
              </a:rPr>
              <a:t>/</a:t>
            </a:r>
            <a:r>
              <a:rPr lang="en-US" altLang="ko-KR" sz="1400" u="sng" dirty="0" err="1">
                <a:hlinkClick r:id="rId2"/>
              </a:rPr>
              <a:t>pascal</a:t>
            </a:r>
            <a:r>
              <a:rPr lang="en-US" altLang="ko-KR" sz="1400" u="sng" dirty="0">
                <a:hlinkClick r:id="rId2"/>
              </a:rPr>
              <a:t>/VOC</a:t>
            </a:r>
            <a:r>
              <a:rPr lang="en-US" altLang="ko-KR" sz="1400" u="sng" dirty="0" smtClean="0">
                <a:hlinkClick r:id="rId2"/>
              </a:rPr>
              <a:t>/</a:t>
            </a:r>
            <a:endParaRPr lang="en-US" altLang="ko-KR" sz="1400" u="sng" dirty="0" smtClean="0"/>
          </a:p>
          <a:p>
            <a:pPr lvl="2"/>
            <a:r>
              <a:rPr lang="ko-KR" altLang="en-US" sz="1400" dirty="0" smtClean="0"/>
              <a:t>다운로드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3"/>
              </a:rPr>
              <a:t>http://</a:t>
            </a:r>
            <a:r>
              <a:rPr lang="en-US" altLang="ko-KR" sz="1400" dirty="0" err="1" smtClean="0">
                <a:hlinkClick r:id="rId3"/>
              </a:rPr>
              <a:t>host.robots.ox.ac.uk</a:t>
            </a:r>
            <a:r>
              <a:rPr lang="en-US" altLang="ko-KR" sz="1400" dirty="0" smtClean="0">
                <a:hlinkClick r:id="rId3"/>
              </a:rPr>
              <a:t>/</a:t>
            </a:r>
            <a:r>
              <a:rPr lang="en-US" altLang="ko-KR" sz="1400" dirty="0" err="1" smtClean="0">
                <a:hlinkClick r:id="rId3"/>
              </a:rPr>
              <a:t>pascal</a:t>
            </a:r>
            <a:r>
              <a:rPr lang="en-US" altLang="ko-KR" sz="1400" dirty="0" smtClean="0">
                <a:hlinkClick r:id="rId3"/>
              </a:rPr>
              <a:t>/VOC/</a:t>
            </a:r>
            <a:r>
              <a:rPr lang="en-US" altLang="ko-KR" sz="1400" dirty="0" err="1" smtClean="0">
                <a:hlinkClick r:id="rId3"/>
              </a:rPr>
              <a:t>voc2012</a:t>
            </a:r>
            <a:r>
              <a:rPr lang="en-US" altLang="ko-KR" sz="1400" dirty="0" smtClean="0">
                <a:hlinkClick r:id="rId3"/>
              </a:rPr>
              <a:t>/</a:t>
            </a:r>
            <a:r>
              <a:rPr lang="en-US" altLang="ko-KR" sz="1400" dirty="0" err="1" smtClean="0">
                <a:hlinkClick r:id="rId3"/>
              </a:rPr>
              <a:t>VOCtrainval_11</a:t>
            </a:r>
            <a:r>
              <a:rPr lang="en-US" altLang="ko-KR" sz="1400" dirty="0" smtClean="0">
                <a:hlinkClick r:id="rId3"/>
              </a:rPr>
              <a:t>-May-</a:t>
            </a:r>
            <a:r>
              <a:rPr lang="en-US" altLang="ko-KR" sz="1400" dirty="0" err="1" smtClean="0">
                <a:hlinkClick r:id="rId3"/>
              </a:rPr>
              <a:t>2012.tar</a:t>
            </a:r>
            <a:r>
              <a:rPr lang="en-US" altLang="ko-KR" sz="1400" dirty="0" smtClean="0"/>
              <a:t>   </a:t>
            </a:r>
            <a:r>
              <a:rPr lang="en-US" altLang="ko-KR" sz="1400" u="sng" dirty="0" smtClean="0"/>
              <a:t> </a:t>
            </a:r>
          </a:p>
          <a:p>
            <a:pPr lvl="2"/>
            <a:r>
              <a:rPr lang="en-US" altLang="ko-KR" sz="1400" u="sng" dirty="0" smtClean="0"/>
              <a:t>Number of classes: 20</a:t>
            </a:r>
          </a:p>
          <a:p>
            <a:pPr lvl="1"/>
            <a:r>
              <a:rPr lang="en-US" altLang="ko-KR" sz="1800" dirty="0" smtClean="0"/>
              <a:t>COCO </a:t>
            </a:r>
            <a:r>
              <a:rPr lang="en-US" altLang="ko-KR" sz="1800" dirty="0"/>
              <a:t>(Common Objects in Context) </a:t>
            </a:r>
            <a:endParaRPr lang="en-US" altLang="ko-KR" sz="1800" dirty="0" smtClean="0"/>
          </a:p>
          <a:p>
            <a:pPr lvl="2"/>
            <a:r>
              <a:rPr lang="en-US" altLang="ko-KR" sz="1400" u="sng" dirty="0" smtClean="0">
                <a:hlinkClick r:id="rId4"/>
              </a:rPr>
              <a:t>https</a:t>
            </a:r>
            <a:r>
              <a:rPr lang="en-US" altLang="ko-KR" sz="1400" u="sng" dirty="0">
                <a:hlinkClick r:id="rId4"/>
              </a:rPr>
              <a:t>://</a:t>
            </a:r>
            <a:r>
              <a:rPr lang="en-US" altLang="ko-KR" sz="1400" u="sng" dirty="0" err="1">
                <a:hlinkClick r:id="rId4"/>
              </a:rPr>
              <a:t>cocodataset.org</a:t>
            </a:r>
            <a:r>
              <a:rPr lang="en-US" altLang="ko-KR" sz="1400" u="sng" dirty="0">
                <a:hlinkClick r:id="rId4"/>
              </a:rPr>
              <a:t>/#</a:t>
            </a:r>
            <a:r>
              <a:rPr lang="en-US" altLang="ko-KR" sz="1400" u="sng" dirty="0" smtClean="0">
                <a:hlinkClick r:id="rId4"/>
              </a:rPr>
              <a:t>home</a:t>
            </a:r>
            <a:endParaRPr lang="en-US" altLang="ko-KR" sz="1400" u="sng" dirty="0" smtClean="0"/>
          </a:p>
          <a:p>
            <a:pPr lvl="2"/>
            <a:r>
              <a:rPr lang="ko-KR" altLang="en-US" sz="1400" dirty="0" smtClean="0"/>
              <a:t>다운로드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5"/>
              </a:rPr>
              <a:t>https://</a:t>
            </a:r>
            <a:r>
              <a:rPr lang="en-US" altLang="ko-KR" sz="1400" dirty="0" err="1">
                <a:hlinkClick r:id="rId5"/>
              </a:rPr>
              <a:t>cocodataset.org</a:t>
            </a:r>
            <a:r>
              <a:rPr lang="en-US" altLang="ko-KR" sz="1400" dirty="0">
                <a:hlinkClick r:id="rId5"/>
              </a:rPr>
              <a:t>/#</a:t>
            </a:r>
            <a:r>
              <a:rPr lang="en-US" altLang="ko-KR" sz="1400" dirty="0" smtClean="0">
                <a:hlinkClick r:id="rId5"/>
              </a:rPr>
              <a:t>download</a:t>
            </a:r>
            <a:r>
              <a:rPr lang="en-US" altLang="ko-KR" sz="1400" dirty="0" smtClean="0"/>
              <a:t> </a:t>
            </a:r>
          </a:p>
          <a:p>
            <a:pPr lvl="2"/>
            <a:r>
              <a:rPr lang="en-US" altLang="ko-KR" sz="1400" dirty="0" smtClean="0"/>
              <a:t>Number of classes: 80 (90</a:t>
            </a:r>
            <a:r>
              <a:rPr lang="ko-KR" altLang="en-US" sz="1400" dirty="0" smtClean="0"/>
              <a:t>개 중 </a:t>
            </a:r>
            <a:r>
              <a:rPr lang="en-US" altLang="ko-KR" sz="1400" dirty="0" smtClean="0"/>
              <a:t>80</a:t>
            </a:r>
            <a:r>
              <a:rPr lang="ko-KR" altLang="en-US" sz="1400" dirty="0" smtClean="0"/>
              <a:t>개만 사용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en-US" altLang="ko-KR" sz="1800" dirty="0" smtClean="0"/>
              <a:t>Google Open Images</a:t>
            </a:r>
          </a:p>
          <a:p>
            <a:pPr lvl="2"/>
            <a:r>
              <a:rPr lang="en-US" altLang="ko-KR" sz="1400" dirty="0">
                <a:hlinkClick r:id="rId6"/>
              </a:rPr>
              <a:t>https://</a:t>
            </a:r>
            <a:r>
              <a:rPr lang="en-US" altLang="ko-KR" sz="1400" dirty="0" err="1" smtClean="0">
                <a:hlinkClick r:id="rId6"/>
              </a:rPr>
              <a:t>storage.googleapis.com</a:t>
            </a:r>
            <a:r>
              <a:rPr lang="en-US" altLang="ko-KR" sz="1400" dirty="0" smtClean="0">
                <a:hlinkClick r:id="rId6"/>
              </a:rPr>
              <a:t>/</a:t>
            </a:r>
            <a:r>
              <a:rPr lang="en-US" altLang="ko-KR" sz="1400" dirty="0" err="1" smtClean="0">
                <a:hlinkClick r:id="rId6"/>
              </a:rPr>
              <a:t>openimages</a:t>
            </a:r>
            <a:r>
              <a:rPr lang="en-US" altLang="ko-KR" sz="1400" dirty="0" smtClean="0">
                <a:hlinkClick r:id="rId6"/>
              </a:rPr>
              <a:t>/web/</a:t>
            </a:r>
            <a:r>
              <a:rPr lang="en-US" altLang="ko-KR" sz="1400" dirty="0" err="1" smtClean="0">
                <a:hlinkClick r:id="rId6"/>
              </a:rPr>
              <a:t>index.html</a:t>
            </a:r>
            <a:r>
              <a:rPr lang="en-US" altLang="ko-KR" sz="1400" dirty="0" smtClean="0"/>
              <a:t> </a:t>
            </a:r>
          </a:p>
          <a:p>
            <a:pPr lvl="2"/>
            <a:r>
              <a:rPr lang="en-US" altLang="ko-KR" sz="1400" dirty="0" smtClean="0"/>
              <a:t>Number of classes: 600 +  </a:t>
            </a:r>
            <a:r>
              <a:rPr lang="en-US" altLang="ko-KR" sz="1400" u="sng" dirty="0" smtClean="0"/>
              <a:t>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312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Week 1: Course Introduction&amp;quot;&quot;/&gt;&lt;property id=&quot;20307&quot; value=&quot;256&quot;/&gt;&lt;/object&gt;&lt;object type=&quot;3&quot; unique_id=&quot;10005&quot;&gt;&lt;property id=&quot;20148&quot; value=&quot;5&quot;/&gt;&lt;property id=&quot;20300&quot; value=&quot;Slide 4 - &amp;quot;Course Intro. &amp;quot;&quot;/&gt;&lt;property id=&quot;20307&quot; value=&quot;257&quot;/&gt;&lt;/object&gt;&lt;object type=&quot;3&quot; unique_id=&quot;10403&quot;&gt;&lt;property id=&quot;20148&quot; value=&quot;5&quot;/&gt;&lt;property id=&quot;20300&quot; value=&quot;Slide 5&quot;/&gt;&lt;property id=&quot;20307&quot; value=&quot;258&quot;/&gt;&lt;/object&gt;&lt;object type=&quot;3&quot; unique_id=&quot;10435&quot;&gt;&lt;property id=&quot;20148&quot; value=&quot;5&quot;/&gt;&lt;property id=&quot;20300&quot; value=&quot;Slide 2 - &amp;quot;Instructor&amp;quot;&quot;/&gt;&lt;property id=&quot;20307&quot; value=&quot;259&quot;/&gt;&lt;/object&gt;&lt;object type=&quot;3&quot; unique_id=&quot;10436&quot;&gt;&lt;property id=&quot;20148&quot; value=&quot;5&quot;/&gt;&lt;property id=&quot;20300&quot; value=&quot;Slide 6 - &amp;quot;Course Schedule&amp;quot;&quot;/&gt;&lt;property id=&quot;20307&quot; value=&quot;260&quot;/&gt;&lt;/object&gt;&lt;object type=&quot;3&quot; unique_id=&quot;10437&quot;&gt;&lt;property id=&quot;20148&quot; value=&quot;5&quot;/&gt;&lt;property id=&quot;20300&quot; value=&quot;Slide 7 - &amp;quot;Course Schedule (cont.)&amp;quot;&quot;/&gt;&lt;property id=&quot;20307&quot; value=&quot;261&quot;/&gt;&lt;/object&gt;&lt;object type=&quot;3&quot; unique_id=&quot;10438&quot;&gt;&lt;property id=&quot;20148&quot; value=&quot;5&quot;/&gt;&lt;property id=&quot;20300&quot; value=&quot;Slide 8 - &amp;quot;Course Schedule (cont.)&amp;quot;&quot;/&gt;&lt;property id=&quot;20307&quot; value=&quot;262&quot;/&gt;&lt;/object&gt;&lt;object type=&quot;3&quot; unique_id=&quot;10484&quot;&gt;&lt;property id=&quot;20148&quot; value=&quot;5&quot;/&gt;&lt;property id=&quot;20300&quot; value=&quot;Slide 9 - &amp;quot;Weekly Schedule (안)&amp;quot;&quot;/&gt;&lt;property id=&quot;20307&quot; value=&quot;263&quot;/&gt;&lt;/object&gt;&lt;object type=&quot;3&quot; unique_id=&quot;10535&quot;&gt;&lt;property id=&quot;20148&quot; value=&quot;5&quot;/&gt;&lt;property id=&quot;20300&quot; value=&quot;Slide 3 - &amp;quot;Instructor&amp;quot;&quot;/&gt;&lt;property id=&quot;20307&quot; value=&quot;264&quot;/&gt;&lt;/object&gt;&lt;object type=&quot;3&quot; unique_id=&quot;10591&quot;&gt;&lt;property id=&quot;20148&quot; value=&quot;5&quot;/&gt;&lt;property id=&quot;20300&quot; value=&quot;Slide 11 - &amp;quot;Requirements&amp;quot;&quot;/&gt;&lt;property id=&quot;20307&quot; value=&quot;265&quot;/&gt;&lt;/object&gt;&lt;object type=&quot;3&quot; unique_id=&quot;10628&quot;&gt;&lt;property id=&quot;20148&quot; value=&quot;5&quot;/&gt;&lt;property id=&quot;20300&quot; value=&quot;Slide 12 - &amp;quot;Possible research questions&amp;quot;&quot;/&gt;&lt;property id=&quot;20307&quot; value=&quot;266&quot;/&gt;&lt;/object&gt;&lt;object type=&quot;3&quot; unique_id=&quot;10720&quot;&gt;&lt;property id=&quot;20148&quot; value=&quot;5&quot;/&gt;&lt;property id=&quot;20300&quot; value=&quot;Slide 10 - &amp;quot;Grading&amp;quot;&quot;/&gt;&lt;property id=&quot;20307&quot; value=&quot;270&quot;/&gt;&lt;/object&gt;&lt;object type=&quot;3&quot; unique_id=&quot;10721&quot;&gt;&lt;property id=&quot;20148&quot; value=&quot;5&quot;/&gt;&lt;property id=&quot;20300&quot; value=&quot;Slide 13 - &amp;quot;What do we need?&amp;quot;&quot;/&gt;&lt;property id=&quot;20307&quot; value=&quot;267&quot;/&gt;&lt;/object&gt;&lt;object type=&quot;3&quot; unique_id=&quot;10722&quot;&gt;&lt;property id=&quot;20148&quot; value=&quot;5&quot;/&gt;&lt;property id=&quot;20300&quot; value=&quot;Slide 14 - &amp;quot;Data&amp;quot;&quot;/&gt;&lt;property id=&quot;20307&quot; value=&quot;268&quot;/&gt;&lt;/object&gt;&lt;object type=&quot;3&quot; unique_id=&quot;10723&quot;&gt;&lt;property id=&quot;20148&quot; value=&quot;5&quot;/&gt;&lt;property id=&quot;20300&quot; value=&quot;Slide 15 - &amp;quot;Data (cont.)&amp;quot;&quot;/&gt;&lt;property id=&quot;20307&quot; value=&quot;269&quot;/&gt;&lt;/object&gt;&lt;object type=&quot;3&quot; unique_id=&quot;10724&quot;&gt;&lt;property id=&quot;20148&quot; value=&quot;5&quot;/&gt;&lt;property id=&quot;20300&quot; value=&quot;Slide 16 - &amp;quot;Study examples&amp;quot;&quot;/&gt;&lt;property id=&quot;20307&quot; value=&quot;271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01013022">
  <a:themeElements>
    <a:clrScheme name="Blends 5">
      <a:dk1>
        <a:srgbClr val="000000"/>
      </a:dk1>
      <a:lt1>
        <a:srgbClr val="FFFFFF"/>
      </a:lt1>
      <a:dk2>
        <a:srgbClr val="000066"/>
      </a:dk2>
      <a:lt2>
        <a:srgbClr val="333333"/>
      </a:lt2>
      <a:accent1>
        <a:srgbClr val="C4709A"/>
      </a:accent1>
      <a:accent2>
        <a:srgbClr val="4B4EB5"/>
      </a:accent2>
      <a:accent3>
        <a:srgbClr val="FFFFFF"/>
      </a:accent3>
      <a:accent4>
        <a:srgbClr val="000000"/>
      </a:accent4>
      <a:accent5>
        <a:srgbClr val="DEBBCA"/>
      </a:accent5>
      <a:accent6>
        <a:srgbClr val="4346A4"/>
      </a:accent6>
      <a:hlink>
        <a:srgbClr val="C481CF"/>
      </a:hlink>
      <a:folHlink>
        <a:srgbClr val="76B749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TS102821062</Template>
  <TotalTime>42767</TotalTime>
  <Words>2154</Words>
  <Application>Microsoft Office PowerPoint</Application>
  <PresentationFormat>On-screen Show (4:3)</PresentationFormat>
  <Paragraphs>435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맑은 고딕</vt:lpstr>
      <vt:lpstr>Arial</vt:lpstr>
      <vt:lpstr>Calibri</vt:lpstr>
      <vt:lpstr>Cambria Math</vt:lpstr>
      <vt:lpstr>Tahoma</vt:lpstr>
      <vt:lpstr>Times New Roman</vt:lpstr>
      <vt:lpstr>Wingdings</vt:lpstr>
      <vt:lpstr>01013022</vt:lpstr>
      <vt:lpstr>Object detection </vt:lpstr>
      <vt:lpstr>Object detection</vt:lpstr>
      <vt:lpstr>참고: detection vs. segmentation</vt:lpstr>
      <vt:lpstr>Object detection</vt:lpstr>
      <vt:lpstr>Object detection</vt:lpstr>
      <vt:lpstr>Object detection</vt:lpstr>
      <vt:lpstr>Object detection</vt:lpstr>
      <vt:lpstr>Object detection</vt:lpstr>
      <vt:lpstr>Object detection</vt:lpstr>
      <vt:lpstr>Object detection</vt:lpstr>
      <vt:lpstr>Object detection</vt:lpstr>
      <vt:lpstr>SSD (Single shot detection)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</dc:title>
  <dc:creator>Sang Yup Lee</dc:creator>
  <cp:lastModifiedBy>Sang</cp:lastModifiedBy>
  <cp:revision>532</cp:revision>
  <dcterms:created xsi:type="dcterms:W3CDTF">2015-01-19T14:33:39Z</dcterms:created>
  <dcterms:modified xsi:type="dcterms:W3CDTF">2023-11-27T03:51:34Z</dcterms:modified>
</cp:coreProperties>
</file>